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89"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66" r:id="rId26"/>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snapToGrid="0">
      <p:cViewPr varScale="1">
        <p:scale>
          <a:sx n="69" d="100"/>
          <a:sy n="69" d="100"/>
        </p:scale>
        <p:origin x="-80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3E847157-44FE-4EB5-BAF3-8E36F5011DC4}"/>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xmlns="" id="{298D4778-07C9-46A1-9A97-93646E1B76C8}"/>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Footer Placeholder 3">
            <a:extLst>
              <a:ext uri="{FF2B5EF4-FFF2-40B4-BE49-F238E27FC236}">
                <a16:creationId xmlns:a16="http://schemas.microsoft.com/office/drawing/2014/main" xmlns="" id="{2C68921E-43AD-4F45-99CC-C3025D32C633}"/>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xmlns="" id="{4E67AE9C-E9D5-44D0-838E-1BB7024955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F39240D-4711-428D-82E8-7530CD4DF633}" type="slidenum">
              <a:rPr lang="en-IN" smtClean="0"/>
              <a:t>‹#›</a:t>
            </a:fld>
            <a:endParaRPr lang="en-IN"/>
          </a:p>
        </p:txBody>
      </p:sp>
    </p:spTree>
    <p:extLst>
      <p:ext uri="{BB962C8B-B14F-4D97-AF65-F5344CB8AC3E}">
        <p14:creationId xmlns:p14="http://schemas.microsoft.com/office/powerpoint/2010/main" val="41773476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F988CD1-5072-4C55-A534-9C8754CE52AB}" type="slidenum">
              <a:rPr lang="en-IN" smtClean="0"/>
              <a:t>‹#›</a:t>
            </a:fld>
            <a:endParaRPr lang="en-IN"/>
          </a:p>
        </p:txBody>
      </p:sp>
    </p:spTree>
    <p:extLst>
      <p:ext uri="{BB962C8B-B14F-4D97-AF65-F5344CB8AC3E}">
        <p14:creationId xmlns:p14="http://schemas.microsoft.com/office/powerpoint/2010/main" val="175124535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849137-04E9-6CB1-32B0-06EA54B7A8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8F13D2F5-C8C9-585E-0140-CEBC36BFE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5F6AB635-741A-ADD6-9C83-512CD4DCDCE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B4E00E9E-2386-D33E-1AC0-324EBEDEB1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55778174-F063-48C4-541B-55838EF8635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60496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68A54C-E0D5-70C2-9846-24A81E40491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AD85FBA6-6DAA-EEEF-6678-04D78E151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DD5E3A77-5936-6895-A749-371247A4265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3ABB3406-40A3-A831-1F25-734E9E398D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DE6DB45-BDC7-8C23-CFC1-16FCAFA9DFF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0232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0E91D2C-3BBA-D10C-6423-F2FAA122BA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E0D2EF8-6870-23F9-EC47-D7B5D42EC2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38E9427E-10C5-0CDF-7602-F164B8320513}"/>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4ABE4B1D-D54B-798D-F010-F168851AFF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E3EFE9AE-94C4-744F-353C-52EFE293E6D2}"/>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093157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88B9C4-8C0F-65DC-A0E6-FF578FC215B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935AD027-92BB-F17D-6663-20A986439B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5D00FBE4-55BF-711F-CC3D-D8FC8A4B2948}"/>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CCAD336D-74F7-4E99-63DC-3F17BA374AD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C735A0A6-D236-B8EB-5786-7CF5F245AF1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46508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1FBB35-A2BE-22EF-0BD5-C3973FDF4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E3D0FD7C-0B52-A000-1DCD-86F35D421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0E751DE-F195-6BE0-7A34-10AE5EBF2E66}"/>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76B12F91-9B54-F90F-A38C-9B315B0F48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4889A0B-5E0A-9F0A-E9D9-8BC8C7C09B3F}"/>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52155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8A0719-DCA6-C93A-6DA6-4777CB76B7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51FB3202-E84C-00D2-C21F-C90CE5E97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9DAE6341-BE08-B336-5EB8-146A1316FF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B77CBE94-84A3-FB98-56B7-817B7DBD0015}"/>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xmlns="" id="{F1C5B15F-D1A7-DD51-12F2-727F57872C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CDC2A620-C943-7EB1-7E7E-76E913230D6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159640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3C7E2F-2602-0CBC-520F-019D16137C7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785D612A-CAA7-0362-D3B1-7F91ADD4E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13D8DE2-E428-D852-4C61-3C34397E8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3F40206C-95BB-C704-EC79-05D31F8480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B73F4F7-3BE9-0013-924C-682516D8D1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F2E72D08-8AB3-6383-C25D-74B3BCD7C40F}"/>
              </a:ext>
            </a:extLst>
          </p:cNvPr>
          <p:cNvSpPr>
            <a:spLocks noGrp="1"/>
          </p:cNvSpPr>
          <p:nvPr>
            <p:ph type="dt" sz="half" idx="10"/>
          </p:nvPr>
        </p:nvSpPr>
        <p:spPr/>
        <p:txBody>
          <a:bodyPr/>
          <a:lstStyle/>
          <a:p>
            <a:endParaRPr lang="en-IN"/>
          </a:p>
        </p:txBody>
      </p:sp>
      <p:sp>
        <p:nvSpPr>
          <p:cNvPr id="8" name="Footer Placeholder 7">
            <a:extLst>
              <a:ext uri="{FF2B5EF4-FFF2-40B4-BE49-F238E27FC236}">
                <a16:creationId xmlns:a16="http://schemas.microsoft.com/office/drawing/2014/main" xmlns="" id="{3F243F48-D765-C459-0E0D-BF1F705990C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90AE5C3A-1E7A-934A-69BE-BE2F04CC2B1B}"/>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27385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E7F4DA-8C6B-B9DD-5D5A-0248BB0E71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48A1F8A6-76B7-E8C5-345E-18C4FB885286}"/>
              </a:ext>
            </a:extLst>
          </p:cNvPr>
          <p:cNvSpPr>
            <a:spLocks noGrp="1"/>
          </p:cNvSpPr>
          <p:nvPr>
            <p:ph type="dt" sz="half" idx="10"/>
          </p:nvPr>
        </p:nvSpPr>
        <p:spPr/>
        <p:txBody>
          <a:bodyPr/>
          <a:lstStyle/>
          <a:p>
            <a:endParaRPr lang="en-IN"/>
          </a:p>
        </p:txBody>
      </p:sp>
      <p:sp>
        <p:nvSpPr>
          <p:cNvPr id="4" name="Footer Placeholder 3">
            <a:extLst>
              <a:ext uri="{FF2B5EF4-FFF2-40B4-BE49-F238E27FC236}">
                <a16:creationId xmlns:a16="http://schemas.microsoft.com/office/drawing/2014/main" xmlns="" id="{B53A43FA-6466-0684-3D37-201DAABB9C1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BC7485FF-07AA-4F83-BCED-4C4F8610870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89501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8BBC2FF-CD6D-E027-B52A-98B871479F07}"/>
              </a:ext>
            </a:extLst>
          </p:cNvPr>
          <p:cNvSpPr>
            <a:spLocks noGrp="1"/>
          </p:cNvSpPr>
          <p:nvPr>
            <p:ph type="dt" sz="half" idx="10"/>
          </p:nvPr>
        </p:nvSpPr>
        <p:spPr/>
        <p:txBody>
          <a:bodyPr/>
          <a:lstStyle/>
          <a:p>
            <a:endParaRPr lang="en-IN"/>
          </a:p>
        </p:txBody>
      </p:sp>
      <p:sp>
        <p:nvSpPr>
          <p:cNvPr id="3" name="Footer Placeholder 2">
            <a:extLst>
              <a:ext uri="{FF2B5EF4-FFF2-40B4-BE49-F238E27FC236}">
                <a16:creationId xmlns:a16="http://schemas.microsoft.com/office/drawing/2014/main" xmlns="" id="{81860DE7-752F-FA81-B197-0AE92C3784D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7680E256-20D0-B781-E9D2-16070664B6B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9693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37D3D6-D713-3935-7679-263656B3A1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26674828-CF30-F664-CAEC-464ABC81C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F1D48E5B-9ED6-E8D6-0F97-A0FE9C0C3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6F5A7DF-0F74-9BC5-1387-2195C3743F79}"/>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xmlns="" id="{FB54F162-AFDC-40C8-35DA-CF88D2591C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F3F7DB8A-D7CF-3E53-D4B6-4FC8B6D96AE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285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C723B4-8313-F8A3-67AE-8979E14E5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C9CB00A-62A5-F539-9D05-537B653E8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D07A1921-C811-3EAE-0DF7-A5D64DD04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391EFBA-7EE2-2084-172D-1AA94B0DD6DA}"/>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xmlns="" id="{8DB01669-9A24-51C0-B1A3-2FA9D5861E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CC9699AE-A286-25B5-6940-94C48B4DA889}"/>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1712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5DBA780-3E50-1E0F-1CF7-6AC07C2BE17A}"/>
              </a:ext>
            </a:extLst>
          </p:cNvPr>
          <p:cNvSpPr>
            <a:spLocks noGrp="1"/>
          </p:cNvSpPr>
          <p:nvPr>
            <p:ph type="title"/>
          </p:nvPr>
        </p:nvSpPr>
        <p:spPr>
          <a:xfrm>
            <a:off x="2631988" y="1544595"/>
            <a:ext cx="8721811" cy="14609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a16="http://schemas.microsoft.com/office/drawing/2014/main" xmlns="" id="{73FD75A1-90BF-BC13-5756-79E21A1AE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7B6B896-80F9-C18F-BC55-34E7F8752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a:extLst>
              <a:ext uri="{FF2B5EF4-FFF2-40B4-BE49-F238E27FC236}">
                <a16:creationId xmlns:a16="http://schemas.microsoft.com/office/drawing/2014/main" xmlns="" id="{F2B0AAFE-379C-DF5F-EEE4-1E4E4A9F8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41C58090-1E21-98A0-E250-95BA54AB8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909EF-151F-4BFD-B2E8-3CA63EA71F11}" type="slidenum">
              <a:rPr lang="en-IN" smtClean="0"/>
              <a:t>‹#›</a:t>
            </a:fld>
            <a:endParaRPr lang="en-IN"/>
          </a:p>
        </p:txBody>
      </p:sp>
      <p:pic>
        <p:nvPicPr>
          <p:cNvPr id="7" name="Picture 2" descr="RNB Global University - Home | Facebook">
            <a:extLst>
              <a:ext uri="{FF2B5EF4-FFF2-40B4-BE49-F238E27FC236}">
                <a16:creationId xmlns:a16="http://schemas.microsoft.com/office/drawing/2014/main" xmlns="" id="{A3214A48-90A6-419D-A022-6FDF9DBE55C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919346" y="136525"/>
            <a:ext cx="1115104" cy="111510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C90F337F-D896-4C1F-64C9-D70F25B9E013}"/>
              </a:ext>
            </a:extLst>
          </p:cNvPr>
          <p:cNvSpPr/>
          <p:nvPr userDrawn="1"/>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Dr. Ravi Kumar</a:t>
            </a:r>
            <a:endParaRPr lang="en-US" sz="2000" b="1" dirty="0">
              <a:latin typeface="Cambria" pitchFamily="18" charset="0"/>
            </a:endParaRPr>
          </a:p>
        </p:txBody>
      </p:sp>
    </p:spTree>
    <p:extLst>
      <p:ext uri="{BB962C8B-B14F-4D97-AF65-F5344CB8AC3E}">
        <p14:creationId xmlns:p14="http://schemas.microsoft.com/office/powerpoint/2010/main" val="130206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0C6D89B-493B-DE64-37FB-586147175221}"/>
              </a:ext>
            </a:extLst>
          </p:cNvPr>
          <p:cNvSpPr>
            <a:spLocks noGrp="1"/>
          </p:cNvSpPr>
          <p:nvPr>
            <p:ph type="subTitle" idx="1"/>
          </p:nvPr>
        </p:nvSpPr>
        <p:spPr>
          <a:xfrm>
            <a:off x="8191500" y="4965700"/>
            <a:ext cx="2476499" cy="1562100"/>
          </a:xfrm>
        </p:spPr>
        <p:txBody>
          <a:bodyPr>
            <a:normAutofit fontScale="92500" lnSpcReduction="10000"/>
          </a:bodyPr>
          <a:lstStyle/>
          <a:p>
            <a:endParaRPr lang="en-US" dirty="0"/>
          </a:p>
          <a:p>
            <a:r>
              <a:rPr lang="en-US" dirty="0">
                <a:solidFill>
                  <a:srgbClr val="FF0000"/>
                </a:solidFill>
              </a:rPr>
              <a:t>Delivered by </a:t>
            </a:r>
          </a:p>
          <a:p>
            <a:r>
              <a:rPr lang="en-US" b="1" dirty="0">
                <a:solidFill>
                  <a:srgbClr val="FF0000"/>
                </a:solidFill>
              </a:rPr>
              <a:t>Dr. Ravi Kumar</a:t>
            </a:r>
          </a:p>
          <a:p>
            <a:r>
              <a:rPr lang="en-US" sz="2200" b="1" dirty="0">
                <a:solidFill>
                  <a:srgbClr val="FF0000"/>
                </a:solidFill>
              </a:rPr>
              <a:t>Asst. Professor</a:t>
            </a:r>
            <a:endParaRPr lang="en-IN" sz="2200" b="1" dirty="0">
              <a:solidFill>
                <a:srgbClr val="FF0000"/>
              </a:solidFill>
            </a:endParaRPr>
          </a:p>
        </p:txBody>
      </p:sp>
      <p:pic>
        <p:nvPicPr>
          <p:cNvPr id="2050" name="Picture 2" descr="RNB Global University - Home | Facebook">
            <a:extLst>
              <a:ext uri="{FF2B5EF4-FFF2-40B4-BE49-F238E27FC236}">
                <a16:creationId xmlns:a16="http://schemas.microsoft.com/office/drawing/2014/main" xmlns="" id="{F5EDFB42-32F6-193C-CE3A-1CD4E2FAB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17058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xmlns="" id="{B1298E87-BB37-416D-A444-4FAA07018B97}"/>
              </a:ext>
            </a:extLst>
          </p:cNvPr>
          <p:cNvSpPr>
            <a:spLocks noGrp="1"/>
          </p:cNvSpPr>
          <p:nvPr>
            <p:ph type="sldNum" sz="quarter" idx="12"/>
          </p:nvPr>
        </p:nvSpPr>
        <p:spPr/>
        <p:txBody>
          <a:bodyPr/>
          <a:lstStyle/>
          <a:p>
            <a:fld id="{88C909EF-151F-4BFD-B2E8-3CA63EA71F11}" type="slidenum">
              <a:rPr lang="en-IN" smtClean="0"/>
              <a:t>1</a:t>
            </a:fld>
            <a:endParaRPr lang="en-IN"/>
          </a:p>
        </p:txBody>
      </p:sp>
      <p:sp>
        <p:nvSpPr>
          <p:cNvPr id="6" name="Rectangle 5">
            <a:extLst>
              <a:ext uri="{FF2B5EF4-FFF2-40B4-BE49-F238E27FC236}">
                <a16:creationId xmlns:a16="http://schemas.microsoft.com/office/drawing/2014/main" xmlns="" id="{0571B0A5-634A-3F5C-27D9-7327226D764E}"/>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Dr. Ravi Kumar</a:t>
            </a:r>
            <a:endParaRPr lang="en-US" sz="2000" b="1" dirty="0">
              <a:latin typeface="Cambria" pitchFamily="18" charset="0"/>
            </a:endParaRPr>
          </a:p>
        </p:txBody>
      </p:sp>
      <p:sp>
        <p:nvSpPr>
          <p:cNvPr id="7" name="TextBox 6">
            <a:extLst>
              <a:ext uri="{FF2B5EF4-FFF2-40B4-BE49-F238E27FC236}">
                <a16:creationId xmlns:a16="http://schemas.microsoft.com/office/drawing/2014/main" xmlns="" id="{5CA24772-AA65-E3C4-19C6-2D27C2EDE6CD}"/>
              </a:ext>
            </a:extLst>
          </p:cNvPr>
          <p:cNvSpPr txBox="1"/>
          <p:nvPr/>
        </p:nvSpPr>
        <p:spPr>
          <a:xfrm>
            <a:off x="2415937" y="3481338"/>
            <a:ext cx="9280193" cy="1754326"/>
          </a:xfrm>
          <a:prstGeom prst="rect">
            <a:avLst/>
          </a:prstGeom>
          <a:noFill/>
        </p:spPr>
        <p:txBody>
          <a:bodyPr wrap="square">
            <a:spAutoFit/>
          </a:bodyPr>
          <a:lstStyle/>
          <a:p>
            <a:pPr marL="285750" indent="-285750">
              <a:buFont typeface="Arial" panose="020B0604020202020204" pitchFamily="34" charset="0"/>
              <a:buChar char="•"/>
            </a:pPr>
            <a:r>
              <a:rPr lang="en-IN" sz="3600" dirty="0">
                <a:effectLst/>
                <a:latin typeface="Cambria" panose="02040503050406030204" pitchFamily="18" charset="0"/>
                <a:ea typeface="Cambria" panose="02040503050406030204" pitchFamily="18" charset="0"/>
                <a:cs typeface="Times New Roman" panose="02020603050405020304" pitchFamily="18" charset="0"/>
              </a:rPr>
              <a:t>Types</a:t>
            </a:r>
            <a:endParaRPr lang="en-IN" sz="3600" dirty="0">
              <a:latin typeface="Cambria" panose="02040503050406030204" pitchFamily="18" charset="0"/>
              <a:ea typeface="Cambria" panose="02040503050406030204" pitchFamily="18" charset="0"/>
              <a:cs typeface="Times New Roman" panose="02020603050405020304" pitchFamily="18" charset="0"/>
            </a:endParaRPr>
          </a:p>
          <a:p>
            <a:pPr marL="285750" indent="-285750">
              <a:buFont typeface="Arial" panose="020B0604020202020204" pitchFamily="34" charset="0"/>
              <a:buChar char="•"/>
            </a:pPr>
            <a:r>
              <a:rPr lang="en-IN" sz="3600" dirty="0">
                <a:effectLst/>
                <a:latin typeface="Cambria" panose="02040503050406030204" pitchFamily="18" charset="0"/>
                <a:ea typeface="Cambria" panose="02040503050406030204" pitchFamily="18" charset="0"/>
                <a:cs typeface="Times New Roman" panose="02020603050405020304" pitchFamily="18" charset="0"/>
              </a:rPr>
              <a:t>Effect of water deficit on physio-morphological characteristics of the plants,</a:t>
            </a:r>
            <a:endParaRPr lang="en-IN" sz="3600" dirty="0"/>
          </a:p>
        </p:txBody>
      </p:sp>
      <p:sp>
        <p:nvSpPr>
          <p:cNvPr id="11" name="TextBox 10">
            <a:extLst>
              <a:ext uri="{FF2B5EF4-FFF2-40B4-BE49-F238E27FC236}">
                <a16:creationId xmlns:a16="http://schemas.microsoft.com/office/drawing/2014/main" xmlns="" id="{3DB9E8F6-4897-4BEA-FACD-CF8D70471E45}"/>
              </a:ext>
            </a:extLst>
          </p:cNvPr>
          <p:cNvSpPr txBox="1"/>
          <p:nvPr/>
        </p:nvSpPr>
        <p:spPr>
          <a:xfrm>
            <a:off x="4260375" y="2313710"/>
            <a:ext cx="6100548" cy="923330"/>
          </a:xfrm>
          <a:prstGeom prst="rect">
            <a:avLst/>
          </a:prstGeom>
          <a:noFill/>
        </p:spPr>
        <p:txBody>
          <a:bodyPr wrap="square">
            <a:spAutoFit/>
          </a:bodyPr>
          <a:lstStyle/>
          <a:p>
            <a:r>
              <a:rPr lang="en-IN" sz="5400" b="1" dirty="0">
                <a:solidFill>
                  <a:srgbClr val="FF0000"/>
                </a:solidFill>
                <a:effectLst/>
                <a:latin typeface="Cambria" panose="02040503050406030204" pitchFamily="18" charset="0"/>
                <a:ea typeface="Cambria" panose="02040503050406030204" pitchFamily="18" charset="0"/>
                <a:cs typeface="Times New Roman" panose="02020603050405020304" pitchFamily="18" charset="0"/>
              </a:rPr>
              <a:t>Drought</a:t>
            </a:r>
            <a:endParaRPr lang="en-IN" sz="5400" dirty="0"/>
          </a:p>
        </p:txBody>
      </p:sp>
    </p:spTree>
    <p:extLst>
      <p:ext uri="{BB962C8B-B14F-4D97-AF65-F5344CB8AC3E}">
        <p14:creationId xmlns:p14="http://schemas.microsoft.com/office/powerpoint/2010/main" val="2113152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CEA4AA8-9E00-F45C-B108-3DB2E54C0DE4}"/>
              </a:ext>
            </a:extLst>
          </p:cNvPr>
          <p:cNvSpPr txBox="1"/>
          <p:nvPr/>
        </p:nvSpPr>
        <p:spPr>
          <a:xfrm>
            <a:off x="709684" y="941695"/>
            <a:ext cx="10877265" cy="1797223"/>
          </a:xfrm>
          <a:prstGeom prst="rect">
            <a:avLst/>
          </a:prstGeom>
          <a:noFill/>
        </p:spPr>
        <p:txBody>
          <a:bodyPr wrap="square">
            <a:spAutoFit/>
          </a:bodyPr>
          <a:lstStyle/>
          <a:p>
            <a:pPr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Classification of drought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Drought can be classified based on duration, nature of users, time of occurrence and using some specific terms</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5" name="TextBox 4">
            <a:extLst>
              <a:ext uri="{FF2B5EF4-FFF2-40B4-BE49-F238E27FC236}">
                <a16:creationId xmlns:a16="http://schemas.microsoft.com/office/drawing/2014/main" xmlns="" id="{8B4ED9BB-A1EB-CF1E-0CCE-1066901CB65D}"/>
              </a:ext>
            </a:extLst>
          </p:cNvPr>
          <p:cNvSpPr txBox="1"/>
          <p:nvPr/>
        </p:nvSpPr>
        <p:spPr>
          <a:xfrm>
            <a:off x="709684" y="2910445"/>
            <a:ext cx="11218459" cy="2905219"/>
          </a:xfrm>
          <a:prstGeom prst="rect">
            <a:avLst/>
          </a:prstGeom>
          <a:noFill/>
        </p:spPr>
        <p:txBody>
          <a:bodyPr wrap="square">
            <a:spAutoFit/>
          </a:bodyPr>
          <a:lstStyle/>
          <a:p>
            <a:pPr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Based on duration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eriod"/>
            </a:pPr>
            <a:r>
              <a:rPr lang="en-IN" sz="2400" b="1" dirty="0">
                <a:effectLst/>
                <a:latin typeface="Cambria" panose="02040503050406030204" pitchFamily="18" charset="0"/>
                <a:ea typeface="Calibri" panose="020F0502020204030204" pitchFamily="34" charset="0"/>
                <a:cs typeface="Mangal" panose="02040503050203030202" pitchFamily="18" charset="0"/>
              </a:rPr>
              <a:t>Permanent drought:</a:t>
            </a:r>
            <a:r>
              <a:rPr lang="en-IN" sz="2400" dirty="0">
                <a:effectLst/>
                <a:latin typeface="Cambria" panose="020405030504060302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This is characteristic of the desert climate where sparse vegetation growing is adapted to drought and agriculture is possible only by irrigation during entire crop season.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467015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F4112BC-0A77-AA30-655C-D89234BC67F3}"/>
              </a:ext>
            </a:extLst>
          </p:cNvPr>
          <p:cNvSpPr txBox="1"/>
          <p:nvPr/>
        </p:nvSpPr>
        <p:spPr>
          <a:xfrm>
            <a:off x="423080" y="941414"/>
            <a:ext cx="10508776" cy="4618059"/>
          </a:xfrm>
          <a:prstGeom prst="rect">
            <a:avLst/>
          </a:prstGeom>
          <a:noFill/>
        </p:spPr>
        <p:txBody>
          <a:bodyPr wrap="square">
            <a:spAutoFit/>
          </a:bodyPr>
          <a:lstStyle/>
          <a:p>
            <a:pPr marL="342900" lvl="0" indent="-342900" algn="just">
              <a:lnSpc>
                <a:spcPct val="150000"/>
              </a:lnSpc>
              <a:buFont typeface="+mj-lt"/>
              <a:buAutoNum type="alphaLcPeriod" startAt="2"/>
            </a:pPr>
            <a:r>
              <a:rPr lang="en-IN" sz="1800" b="1" dirty="0">
                <a:effectLst/>
                <a:latin typeface="Cambria" panose="02040503050406030204" pitchFamily="18" charset="0"/>
                <a:ea typeface="Calibri" panose="020F0502020204030204" pitchFamily="34" charset="0"/>
                <a:cs typeface="Mangal" panose="02040503050203030202" pitchFamily="18" charset="0"/>
              </a:rPr>
              <a:t>Seasonal drought:</a:t>
            </a:r>
            <a:r>
              <a:rPr lang="en-IN" sz="1800" dirty="0">
                <a:effectLst/>
                <a:latin typeface="Cambria" panose="02040503050406030204" pitchFamily="18" charset="0"/>
                <a:ea typeface="Calibri" panose="020F0502020204030204" pitchFamily="34" charset="0"/>
                <a:cs typeface="Mangal" panose="02040503050203030202" pitchFamily="18" charset="0"/>
              </a:rPr>
              <a:t> </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1800" dirty="0">
                <a:effectLst/>
                <a:latin typeface="Cambria" panose="02040503050406030204" pitchFamily="18" charset="0"/>
                <a:ea typeface="Calibri" panose="020F0502020204030204" pitchFamily="34" charset="0"/>
                <a:cs typeface="Mangal" panose="02040503050203030202" pitchFamily="18" charset="0"/>
              </a:rPr>
              <a:t>This is found in climates with well defined rainy and dry seasons. Most of the arid and semiarid zones fall in this category. Duration of the crop varieties and planting dates should be such that the growing season should fall within rainy season. </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eriod" startAt="3"/>
            </a:pPr>
            <a:r>
              <a:rPr lang="en-IN" sz="1800" b="1" dirty="0">
                <a:effectLst/>
                <a:latin typeface="Cambria" panose="02040503050406030204" pitchFamily="18" charset="0"/>
                <a:ea typeface="Calibri" panose="020F0502020204030204" pitchFamily="34" charset="0"/>
                <a:cs typeface="Mangal" panose="02040503050203030202" pitchFamily="18" charset="0"/>
              </a:rPr>
              <a:t>Contingent drought:</a:t>
            </a:r>
            <a:r>
              <a:rPr lang="en-IN" sz="1800" dirty="0">
                <a:effectLst/>
                <a:latin typeface="Cambria" panose="02040503050406030204" pitchFamily="18" charset="0"/>
                <a:ea typeface="Calibri" panose="020F0502020204030204" pitchFamily="34" charset="0"/>
                <a:cs typeface="Mangal" panose="02040503050203030202" pitchFamily="18" charset="0"/>
              </a:rPr>
              <a:t> </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1800" dirty="0">
                <a:effectLst/>
                <a:latin typeface="Cambria" panose="02040503050406030204" pitchFamily="18" charset="0"/>
                <a:ea typeface="Calibri" panose="020F0502020204030204" pitchFamily="34" charset="0"/>
                <a:cs typeface="Mangal" panose="02040503050203030202" pitchFamily="18" charset="0"/>
              </a:rPr>
              <a:t>This involves an abnormal failure of rainfall. It may occur almost anywhere especially in most parts of humid or sub humid climates. It is usually brief, irregular and generally affects only a small area. </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eriod" startAt="4"/>
            </a:pPr>
            <a:r>
              <a:rPr lang="en-IN" sz="1800" b="1" dirty="0">
                <a:effectLst/>
                <a:latin typeface="Cambria" panose="02040503050406030204" pitchFamily="18" charset="0"/>
                <a:ea typeface="Calibri" panose="020F0502020204030204" pitchFamily="34" charset="0"/>
                <a:cs typeface="Mangal" panose="02040503050203030202" pitchFamily="18" charset="0"/>
              </a:rPr>
              <a:t>Invisible drought:</a:t>
            </a:r>
            <a:r>
              <a:rPr lang="en-IN" sz="1800" dirty="0">
                <a:effectLst/>
                <a:latin typeface="Cambria" panose="02040503050406030204" pitchFamily="18" charset="0"/>
                <a:ea typeface="Calibri" panose="020F0502020204030204" pitchFamily="34" charset="0"/>
                <a:cs typeface="Mangal" panose="02040503050203030202" pitchFamily="18" charset="0"/>
              </a:rPr>
              <a:t> </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1800" dirty="0">
                <a:effectLst/>
                <a:latin typeface="Cambria" panose="02040503050406030204" pitchFamily="18" charset="0"/>
                <a:ea typeface="Calibri" panose="020F0502020204030204" pitchFamily="34" charset="0"/>
                <a:cs typeface="Mangal" panose="02040503050203030202" pitchFamily="18" charset="0"/>
              </a:rPr>
              <a:t>This can occur even when there is frequent rain in an area. When rainfall is inadequate to meet the </a:t>
            </a:r>
            <a:r>
              <a:rPr lang="en-IN" sz="1800" dirty="0" err="1">
                <a:effectLst/>
                <a:latin typeface="Cambria" panose="02040503050406030204" pitchFamily="18" charset="0"/>
                <a:ea typeface="Calibri" panose="020F0502020204030204" pitchFamily="34" charset="0"/>
                <a:cs typeface="Mangal" panose="02040503050203030202" pitchFamily="18" charset="0"/>
              </a:rPr>
              <a:t>evapo</a:t>
            </a:r>
            <a:r>
              <a:rPr lang="en-IN" sz="1800" dirty="0">
                <a:effectLst/>
                <a:latin typeface="Cambria" panose="02040503050406030204" pitchFamily="18" charset="0"/>
                <a:ea typeface="Calibri" panose="020F0502020204030204" pitchFamily="34" charset="0"/>
                <a:cs typeface="Mangal" panose="02040503050203030202" pitchFamily="18" charset="0"/>
              </a:rPr>
              <a:t>-transpiration losses, the result is borderline water deficiency in soil resulting in less than optimum yield. This occurs usually in humid regions.</a:t>
            </a:r>
            <a:endParaRPr lang="en-IN" sz="16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937392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31DF01D-FBBD-874D-913C-FBCEDC488E52}"/>
              </a:ext>
            </a:extLst>
          </p:cNvPr>
          <p:cNvSpPr txBox="1"/>
          <p:nvPr/>
        </p:nvSpPr>
        <p:spPr>
          <a:xfrm>
            <a:off x="859809" y="509232"/>
            <a:ext cx="8925636" cy="1140633"/>
          </a:xfrm>
          <a:prstGeom prst="rect">
            <a:avLst/>
          </a:prstGeom>
          <a:noFill/>
        </p:spPr>
        <p:txBody>
          <a:bodyPr wrap="square">
            <a:spAutoFit/>
          </a:bodyPr>
          <a:lstStyle/>
          <a:p>
            <a:pPr marL="457200" algn="ctr">
              <a:lnSpc>
                <a:spcPct val="150000"/>
              </a:lnSpc>
              <a:spcAft>
                <a:spcPts val="800"/>
              </a:spcAft>
            </a:pPr>
            <a:r>
              <a:rPr lang="en-IN" sz="2400" b="1" dirty="0">
                <a:solidFill>
                  <a:srgbClr val="FF0000"/>
                </a:solidFill>
                <a:effectLst/>
                <a:latin typeface="Cambria" panose="02040503050406030204" pitchFamily="18" charset="0"/>
                <a:ea typeface="Calibri" panose="020F0502020204030204" pitchFamily="34" charset="0"/>
                <a:cs typeface="Mangal" panose="02040503050203030202" pitchFamily="18" charset="0"/>
              </a:rPr>
              <a:t>Based on relevance to the users (National Commission on Agriculture,1976)</a:t>
            </a:r>
            <a:endParaRPr lang="en-IN" sz="20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p:txBody>
      </p:sp>
      <p:sp>
        <p:nvSpPr>
          <p:cNvPr id="5" name="TextBox 4">
            <a:extLst>
              <a:ext uri="{FF2B5EF4-FFF2-40B4-BE49-F238E27FC236}">
                <a16:creationId xmlns:a16="http://schemas.microsoft.com/office/drawing/2014/main" xmlns="" id="{424D8851-BDDD-CAC4-513F-632EF813044C}"/>
              </a:ext>
            </a:extLst>
          </p:cNvPr>
          <p:cNvSpPr txBox="1"/>
          <p:nvPr/>
        </p:nvSpPr>
        <p:spPr>
          <a:xfrm>
            <a:off x="-122832" y="1649865"/>
            <a:ext cx="12119213" cy="4372287"/>
          </a:xfrm>
          <a:prstGeom prst="rect">
            <a:avLst/>
          </a:prstGeom>
          <a:noFill/>
        </p:spPr>
        <p:txBody>
          <a:bodyPr wrap="square">
            <a:spAutoFit/>
          </a:bodyPr>
          <a:lstStyle/>
          <a:p>
            <a:pPr marL="914400" indent="-457200" algn="just">
              <a:lnSpc>
                <a:spcPct val="150000"/>
              </a:lnSpc>
              <a:buAutoNum type="alphaLcParenR"/>
            </a:pPr>
            <a:r>
              <a:rPr lang="en-IN" sz="2400" b="1" dirty="0">
                <a:effectLst/>
                <a:latin typeface="Cambria" panose="02040503050406030204" pitchFamily="18" charset="0"/>
                <a:ea typeface="Calibri" panose="020F0502020204030204" pitchFamily="34" charset="0"/>
                <a:cs typeface="Mangal" panose="02040503050203030202" pitchFamily="18" charset="0"/>
              </a:rPr>
              <a:t>Meteorological drought:</a:t>
            </a:r>
            <a:r>
              <a:rPr lang="en-IN" sz="2400" dirty="0">
                <a:effectLst/>
                <a:latin typeface="Cambria" panose="02040503050406030204" pitchFamily="18" charset="0"/>
                <a:ea typeface="Calibri" panose="020F0502020204030204" pitchFamily="34" charset="0"/>
                <a:cs typeface="Mangal" panose="02040503050203030202" pitchFamily="18" charset="0"/>
              </a:rPr>
              <a:t> It is defined as a condition, where the annual precipitation is less than the normal over an area for prolonged period (month, season or year).</a:t>
            </a:r>
          </a:p>
          <a:p>
            <a:pPr marL="914400" indent="-457200" algn="just">
              <a:lnSpc>
                <a:spcPct val="150000"/>
              </a:lnSpc>
              <a:buAutoNum type="alphaLcParenR"/>
            </a:pP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b) Atmospheric drought:</a:t>
            </a:r>
            <a:r>
              <a:rPr lang="en-IN" sz="2400" dirty="0">
                <a:effectLst/>
                <a:latin typeface="Cambria" panose="02040503050406030204" pitchFamily="18" charset="0"/>
                <a:ea typeface="Calibri" panose="020F0502020204030204" pitchFamily="34" charset="0"/>
                <a:cs typeface="Mangal" panose="02040503050203030202" pitchFamily="18" charset="0"/>
              </a:rPr>
              <a:t> It is due to low air humidity, frequently accompanied by hot dry winds. It may occur even under conditions of adequate available soil moisture. It refers to a condition when plants show wilting symptoms during the hot part of the day when transpiration exceeds absorption temporarily for a short period. When absorption keeps pace with transpiration the plants revive. (Mid day wilt).</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55324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AF41182-40A7-6FBE-372C-9F64CA77226A}"/>
              </a:ext>
            </a:extLst>
          </p:cNvPr>
          <p:cNvSpPr txBox="1"/>
          <p:nvPr/>
        </p:nvSpPr>
        <p:spPr>
          <a:xfrm>
            <a:off x="0" y="346977"/>
            <a:ext cx="10904561" cy="5572616"/>
          </a:xfrm>
          <a:prstGeom prst="rect">
            <a:avLst/>
          </a:prstGeom>
          <a:noFill/>
        </p:spPr>
        <p:txBody>
          <a:bodyPr wrap="square">
            <a:spAutoFit/>
          </a:bodyPr>
          <a:lstStyle/>
          <a:p>
            <a:pPr marL="457200" algn="just">
              <a:lnSpc>
                <a:spcPct val="150000"/>
              </a:lnSpc>
            </a:pPr>
            <a:r>
              <a:rPr lang="en-IN" sz="2400" b="1" dirty="0">
                <a:effectLst/>
                <a:latin typeface="Cambria" panose="02040503050406030204" pitchFamily="18" charset="0"/>
                <a:ea typeface="Calibri" panose="020F0502020204030204" pitchFamily="34" charset="0"/>
                <a:cs typeface="Mangal" panose="02040503050203030202" pitchFamily="18" charset="0"/>
              </a:rPr>
              <a:t>c) Hydrological drought:</a:t>
            </a:r>
            <a:r>
              <a:rPr lang="en-IN" sz="2400" dirty="0">
                <a:effectLst/>
                <a:latin typeface="Cambria" panose="02040503050406030204" pitchFamily="18" charset="0"/>
                <a:ea typeface="Calibri" panose="020F0502020204030204" pitchFamily="34" charset="0"/>
                <a:cs typeface="Mangal" panose="02040503050203030202" pitchFamily="18" charset="0"/>
              </a:rPr>
              <a:t> Meteorological drought, when prolonged results in hydrological drought with depletion of surface water and consequent drying of reservoirs, tanks etc. It results in deficiency of water for all sectors using water. This is based on water balance and how it affects irrigation as a whole for bringing crops to maturity.</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d)Agricultural drought (soil drought):</a:t>
            </a:r>
            <a:r>
              <a:rPr lang="en-IN" sz="2400" dirty="0">
                <a:effectLst/>
                <a:latin typeface="Cambria" panose="02040503050406030204" pitchFamily="18" charset="0"/>
                <a:ea typeface="Calibri" panose="020F0502020204030204" pitchFamily="34" charset="0"/>
                <a:cs typeface="Mangal" panose="02040503050203030202" pitchFamily="18" charset="0"/>
              </a:rPr>
              <a:t> It is the result of soil moisture stress due to imbalance between available soil moisture and evapotranspiration of a crop. It is usually gradual and progressive. Plants can therefore, adjust at least partly, to the increased soil moisture stress. This situation arises because of scanty precipitation or its uneven distribution in both space and time.</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671604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21854B4-C56D-24C0-FA96-AC698B18FEAA}"/>
              </a:ext>
            </a:extLst>
          </p:cNvPr>
          <p:cNvSpPr txBox="1"/>
          <p:nvPr/>
        </p:nvSpPr>
        <p:spPr>
          <a:xfrm>
            <a:off x="0" y="1036947"/>
            <a:ext cx="11887200" cy="5398529"/>
          </a:xfrm>
          <a:prstGeom prst="rect">
            <a:avLst/>
          </a:prstGeom>
          <a:noFill/>
        </p:spPr>
        <p:txBody>
          <a:bodyPr wrap="square">
            <a:spAutoFit/>
          </a:bodyPr>
          <a:lstStyle/>
          <a:p>
            <a:pPr marL="914400" indent="-457200">
              <a:lnSpc>
                <a:spcPct val="150000"/>
              </a:lnSpc>
              <a:spcAft>
                <a:spcPts val="800"/>
              </a:spcAft>
              <a:buFont typeface="Arial" panose="020B0604020202020204" pitchFamily="34" charset="0"/>
              <a:buChar char="•"/>
            </a:pPr>
            <a:r>
              <a:rPr lang="en-IN" sz="2800" dirty="0">
                <a:effectLst/>
                <a:latin typeface="Cambria" panose="02040503050406030204" pitchFamily="18" charset="0"/>
                <a:ea typeface="Calibri" panose="020F0502020204030204" pitchFamily="34" charset="0"/>
                <a:cs typeface="Mangal" panose="02040503050203030202" pitchFamily="18" charset="0"/>
              </a:rPr>
              <a:t>Relevant definition of agricultural drought appears to be a period of dryness during the crop season, sufficiently prolonged to adversely affect the yield. </a:t>
            </a:r>
          </a:p>
          <a:p>
            <a:pPr marL="914400" indent="-457200">
              <a:lnSpc>
                <a:spcPct val="150000"/>
              </a:lnSpc>
              <a:spcAft>
                <a:spcPts val="800"/>
              </a:spcAft>
              <a:buFont typeface="Arial" panose="020B0604020202020204" pitchFamily="34" charset="0"/>
              <a:buChar char="•"/>
            </a:pPr>
            <a:r>
              <a:rPr lang="en-IN" sz="2800" dirty="0">
                <a:effectLst/>
                <a:latin typeface="Cambria" panose="02040503050406030204" pitchFamily="18" charset="0"/>
                <a:ea typeface="Calibri" panose="020F0502020204030204" pitchFamily="34" charset="0"/>
                <a:cs typeface="Mangal" panose="02040503050203030202" pitchFamily="18" charset="0"/>
              </a:rPr>
              <a:t>The extent of yield loss depends on the crop growth stage and the degree of stress. </a:t>
            </a:r>
          </a:p>
          <a:p>
            <a:pPr marL="914400" indent="-457200">
              <a:lnSpc>
                <a:spcPct val="150000"/>
              </a:lnSpc>
              <a:spcAft>
                <a:spcPts val="800"/>
              </a:spcAft>
              <a:buFont typeface="Arial" panose="020B0604020202020204" pitchFamily="34" charset="0"/>
              <a:buChar char="•"/>
            </a:pPr>
            <a:r>
              <a:rPr lang="en-IN" sz="2800" dirty="0">
                <a:effectLst/>
                <a:latin typeface="Cambria" panose="02040503050406030204" pitchFamily="18" charset="0"/>
                <a:ea typeface="Calibri" panose="020F0502020204030204" pitchFamily="34" charset="0"/>
                <a:cs typeface="Mangal" panose="02040503050203030202" pitchFamily="18" charset="0"/>
              </a:rPr>
              <a:t>It does not begin when the rain ceases, but actually commences only when the plant roots are not able to obtain the soil moisture rapidly enough to replace </a:t>
            </a:r>
            <a:r>
              <a:rPr lang="en-IN" sz="2800" dirty="0" err="1">
                <a:effectLst/>
                <a:latin typeface="Cambria" panose="02040503050406030204" pitchFamily="18" charset="0"/>
                <a:ea typeface="Calibri" panose="020F0502020204030204" pitchFamily="34" charset="0"/>
                <a:cs typeface="Mangal" panose="02040503050203030202" pitchFamily="18" charset="0"/>
              </a:rPr>
              <a:t>evapo</a:t>
            </a:r>
            <a:r>
              <a:rPr lang="en-IN" sz="2800" dirty="0">
                <a:effectLst/>
                <a:latin typeface="Cambria" panose="02040503050406030204" pitchFamily="18" charset="0"/>
                <a:ea typeface="Calibri" panose="020F0502020204030204" pitchFamily="34" charset="0"/>
                <a:cs typeface="Mangal" panose="02040503050203030202" pitchFamily="18" charset="0"/>
              </a:rPr>
              <a:t>-transpiration losses.</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029365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4346E15-0702-7EE8-BED2-9C60D874BFA6}"/>
              </a:ext>
            </a:extLst>
          </p:cNvPr>
          <p:cNvSpPr txBox="1"/>
          <p:nvPr/>
        </p:nvSpPr>
        <p:spPr>
          <a:xfrm>
            <a:off x="313899" y="696035"/>
            <a:ext cx="10577014" cy="5193345"/>
          </a:xfrm>
          <a:prstGeom prst="rect">
            <a:avLst/>
          </a:prstGeom>
          <a:noFill/>
        </p:spPr>
        <p:txBody>
          <a:bodyPr wrap="square">
            <a:spAutoFit/>
          </a:bodyPr>
          <a:lstStyle/>
          <a:p>
            <a:pPr marL="270510" algn="just">
              <a:lnSpc>
                <a:spcPct val="150000"/>
              </a:lnSpc>
            </a:pPr>
            <a:r>
              <a:rPr lang="en-IN" sz="2800" b="1" dirty="0">
                <a:effectLst/>
                <a:latin typeface="Cambria" panose="02040503050406030204" pitchFamily="18" charset="0"/>
                <a:ea typeface="Calibri" panose="020F0502020204030204" pitchFamily="34" charset="0"/>
                <a:cs typeface="Mangal" panose="02040503050203030202" pitchFamily="18" charset="0"/>
              </a:rPr>
              <a:t>Based on time of occurrence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pPr>
            <a:r>
              <a:rPr lang="en-IN" sz="2800" b="1" dirty="0">
                <a:effectLst/>
                <a:latin typeface="Cambria" panose="02040503050406030204" pitchFamily="18" charset="0"/>
                <a:ea typeface="Calibri" panose="020F0502020204030204" pitchFamily="34" charset="0"/>
                <a:cs typeface="Mangal" panose="02040503050203030202" pitchFamily="18" charset="0"/>
              </a:rPr>
              <a:t>a) Early season drought:</a:t>
            </a:r>
            <a:r>
              <a:rPr lang="en-IN" sz="2800" dirty="0">
                <a:effectLst/>
                <a:latin typeface="Cambria" panose="02040503050406030204" pitchFamily="18" charset="0"/>
                <a:ea typeface="Calibri" panose="020F0502020204030204" pitchFamily="34" charset="0"/>
                <a:cs typeface="Mangal" panose="02040503050203030202" pitchFamily="18" charset="0"/>
              </a:rPr>
              <a:t> It occurs due to delay in onset of monsoon or due to long dry spells after early sowing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pPr>
            <a:r>
              <a:rPr lang="en-IN" sz="2800" b="1" dirty="0">
                <a:effectLst/>
                <a:latin typeface="Cambria" panose="02040503050406030204" pitchFamily="18" charset="0"/>
                <a:ea typeface="Calibri" panose="020F0502020204030204" pitchFamily="34" charset="0"/>
                <a:cs typeface="Mangal" panose="02040503050203030202" pitchFamily="18" charset="0"/>
              </a:rPr>
              <a:t>b) Mid-season drought:</a:t>
            </a:r>
            <a:r>
              <a:rPr lang="en-IN" sz="2800" dirty="0">
                <a:effectLst/>
                <a:latin typeface="Cambria" panose="02040503050406030204" pitchFamily="18" charset="0"/>
                <a:ea typeface="Calibri" panose="020F0502020204030204" pitchFamily="34" charset="0"/>
                <a:cs typeface="Mangal" panose="02040503050203030202" pitchFamily="18" charset="0"/>
              </a:rPr>
              <a:t> Occurs due to long gaps between two successive rains and stored moisture becoming insufficient during the long dry spell.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spcAft>
                <a:spcPts val="800"/>
              </a:spcAft>
            </a:pPr>
            <a:r>
              <a:rPr lang="en-IN" sz="2800" b="1" dirty="0">
                <a:effectLst/>
                <a:latin typeface="Cambria" panose="02040503050406030204" pitchFamily="18" charset="0"/>
                <a:ea typeface="Calibri" panose="020F0502020204030204" pitchFamily="34" charset="0"/>
                <a:cs typeface="Mangal" panose="02040503050203030202" pitchFamily="18" charset="0"/>
              </a:rPr>
              <a:t>c) Late season drought:</a:t>
            </a:r>
            <a:r>
              <a:rPr lang="en-IN" sz="2800" dirty="0">
                <a:effectLst/>
                <a:latin typeface="Cambria" panose="02040503050406030204" pitchFamily="18" charset="0"/>
                <a:ea typeface="Calibri" panose="020F0502020204030204" pitchFamily="34" charset="0"/>
                <a:cs typeface="Mangal" panose="02040503050203030202" pitchFamily="18" charset="0"/>
              </a:rPr>
              <a:t> Occurs due to early cessation of rainfall and crop water stress at maturity stage.</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52304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F1140C7-BC91-0BCD-5380-95418C13698E}"/>
              </a:ext>
            </a:extLst>
          </p:cNvPr>
          <p:cNvSpPr txBox="1"/>
          <p:nvPr/>
        </p:nvSpPr>
        <p:spPr>
          <a:xfrm>
            <a:off x="259307" y="970225"/>
            <a:ext cx="10754436" cy="5018618"/>
          </a:xfrm>
          <a:prstGeom prst="rect">
            <a:avLst/>
          </a:prstGeom>
          <a:noFill/>
        </p:spPr>
        <p:txBody>
          <a:bodyPr wrap="square">
            <a:spAutoFit/>
          </a:bodyPr>
          <a:lstStyle/>
          <a:p>
            <a:pPr marL="270510" algn="just">
              <a:lnSpc>
                <a:spcPct val="150000"/>
              </a:lnSpc>
            </a:pPr>
            <a:r>
              <a:rPr lang="en-IN" sz="2400" b="1" dirty="0">
                <a:effectLst/>
                <a:latin typeface="Cambria" panose="02040503050406030204" pitchFamily="18" charset="0"/>
                <a:ea typeface="Calibri" panose="020F0502020204030204" pitchFamily="34" charset="0"/>
                <a:cs typeface="Mangal" panose="02040503050203030202" pitchFamily="18" charset="0"/>
              </a:rPr>
              <a:t>Other terms to describe drought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pPr>
            <a:r>
              <a:rPr lang="en-IN" sz="2400" b="1" dirty="0">
                <a:effectLst/>
                <a:latin typeface="Cambria" panose="02040503050406030204" pitchFamily="18" charset="0"/>
                <a:ea typeface="Calibri" panose="020F0502020204030204" pitchFamily="34" charset="0"/>
                <a:cs typeface="Mangal" panose="02040503050203030202" pitchFamily="18" charset="0"/>
              </a:rPr>
              <a:t>a) Relative drought:</a:t>
            </a:r>
            <a:r>
              <a:rPr lang="en-IN" sz="2400" dirty="0">
                <a:effectLst/>
                <a:latin typeface="Cambria" panose="02040503050406030204" pitchFamily="18" charset="0"/>
                <a:ea typeface="Calibri" panose="020F0502020204030204" pitchFamily="34" charset="0"/>
                <a:cs typeface="Mangal" panose="02040503050203030202" pitchFamily="18" charset="0"/>
              </a:rPr>
              <a:t> The drought for one crop may not be a drought situation for another crop. This is due to mismatch between soil moisture condition and crop selection. For </a:t>
            </a:r>
            <a:r>
              <a:rPr lang="en-IN" sz="2400" dirty="0" err="1">
                <a:effectLst/>
                <a:latin typeface="Cambria" panose="02040503050406030204" pitchFamily="18" charset="0"/>
                <a:ea typeface="Calibri" panose="020F0502020204030204" pitchFamily="34" charset="0"/>
                <a:cs typeface="Mangal" panose="02040503050203030202" pitchFamily="18" charset="0"/>
              </a:rPr>
              <a:t>eg.</a:t>
            </a:r>
            <a:r>
              <a:rPr lang="en-IN" sz="2400" dirty="0">
                <a:effectLst/>
                <a:latin typeface="Cambria" panose="02040503050406030204" pitchFamily="18" charset="0"/>
                <a:ea typeface="Calibri" panose="020F0502020204030204" pitchFamily="34" charset="0"/>
                <a:cs typeface="Mangal" panose="02040503050203030202" pitchFamily="18" charset="0"/>
              </a:rPr>
              <a:t> A condition may be a drought situation for growing rice, but the same situation may not be a drought for growing groundnut.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b) Physiological drought:</a:t>
            </a:r>
            <a:r>
              <a:rPr lang="en-IN" sz="2400" dirty="0">
                <a:effectLst/>
                <a:latin typeface="Cambria" panose="02040503050406030204" pitchFamily="18" charset="0"/>
                <a:ea typeface="Calibri" panose="020F0502020204030204" pitchFamily="34" charset="0"/>
                <a:cs typeface="Mangal" panose="02040503050203030202" pitchFamily="18" charset="0"/>
              </a:rPr>
              <a:t> Refers to a condition where crops are unable to absorb water from soil even when water is available, due to the high osmotic pressure of soil solution due to increased soil concentration, as in saline and alkaline soils. It is not due to deficit of water supply.</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60743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2563C7C-DB22-50C4-64F6-8073913840BC}"/>
              </a:ext>
            </a:extLst>
          </p:cNvPr>
          <p:cNvSpPr txBox="1"/>
          <p:nvPr/>
        </p:nvSpPr>
        <p:spPr>
          <a:xfrm>
            <a:off x="504967" y="750627"/>
            <a:ext cx="10153934" cy="5193345"/>
          </a:xfrm>
          <a:prstGeom prst="rect">
            <a:avLst/>
          </a:prstGeom>
          <a:noFill/>
        </p:spPr>
        <p:txBody>
          <a:bodyPr wrap="square">
            <a:spAutoFit/>
          </a:bodyPr>
          <a:lstStyle/>
          <a:p>
            <a:pPr marL="270510" algn="just">
              <a:lnSpc>
                <a:spcPct val="150000"/>
              </a:lnSpc>
            </a:pPr>
            <a:r>
              <a:rPr lang="en-IN" sz="2800" b="1" dirty="0">
                <a:effectLst/>
                <a:latin typeface="Cambria" panose="02040503050406030204" pitchFamily="18" charset="0"/>
                <a:ea typeface="Calibri" panose="020F0502020204030204" pitchFamily="34" charset="0"/>
                <a:cs typeface="Mangal" panose="02040503050203030202" pitchFamily="18" charset="0"/>
              </a:rPr>
              <a:t>Periodicity of drought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spcAft>
                <a:spcPts val="800"/>
              </a:spcAft>
            </a:pPr>
            <a:r>
              <a:rPr lang="en-IN" sz="2800" dirty="0">
                <a:effectLst/>
                <a:latin typeface="Cambria" panose="02040503050406030204" pitchFamily="18" charset="0"/>
                <a:ea typeface="Calibri" panose="020F0502020204030204" pitchFamily="34" charset="0"/>
                <a:cs typeface="Mangal" panose="02040503050203030202" pitchFamily="18" charset="0"/>
              </a:rPr>
              <a:t>The Indian Meteorological Department examined the incidence of drought for the period from 1871 to 1967, utilizing the monthly rainfall of 306 stations in the country. It was seen that during 1877, 1899, 1918 and 1972 more than 40 per cent of the total area experienced drought. General observation on the periodicity of drought in respect of different meteorological sub divisions of India is given below.</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330372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B03AF790-E9AC-1D38-DB9F-A9F28874648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87557" y="1501253"/>
            <a:ext cx="8876676" cy="3308445"/>
          </a:xfrm>
          <a:prstGeom prst="rect">
            <a:avLst/>
          </a:prstGeom>
          <a:noFill/>
          <a:ln>
            <a:noFill/>
          </a:ln>
        </p:spPr>
      </p:pic>
    </p:spTree>
    <p:extLst>
      <p:ext uri="{BB962C8B-B14F-4D97-AF65-F5344CB8AC3E}">
        <p14:creationId xmlns:p14="http://schemas.microsoft.com/office/powerpoint/2010/main" val="3811443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E743EAA-1EFF-F2A7-557C-0249094AAC6A}"/>
              </a:ext>
            </a:extLst>
          </p:cNvPr>
          <p:cNvSpPr txBox="1"/>
          <p:nvPr/>
        </p:nvSpPr>
        <p:spPr>
          <a:xfrm>
            <a:off x="832513" y="696036"/>
            <a:ext cx="8318310" cy="3910622"/>
          </a:xfrm>
          <a:prstGeom prst="rect">
            <a:avLst/>
          </a:prstGeom>
          <a:noFill/>
        </p:spPr>
        <p:txBody>
          <a:bodyPr wrap="square">
            <a:spAutoFit/>
          </a:bodyPr>
          <a:lstStyle/>
          <a:p>
            <a:pPr marL="270510" algn="just">
              <a:lnSpc>
                <a:spcPct val="150000"/>
              </a:lnSpc>
            </a:pPr>
            <a:r>
              <a:rPr lang="en-IN" sz="2400" b="1" dirty="0">
                <a:effectLst/>
                <a:latin typeface="Cambria" panose="02040503050406030204" pitchFamily="18" charset="0"/>
                <a:ea typeface="Calibri" panose="020F0502020204030204" pitchFamily="34" charset="0"/>
                <a:cs typeface="Mangal" panose="02040503050203030202" pitchFamily="18" charset="0"/>
              </a:rPr>
              <a:t>Important causes for agricultural drought are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pPr>
            <a:r>
              <a:rPr lang="en-IN" sz="2400" dirty="0">
                <a:effectLst/>
                <a:latin typeface="Cambria" panose="02040503050406030204" pitchFamily="18" charset="0"/>
                <a:ea typeface="Calibri" panose="020F0502020204030204" pitchFamily="34" charset="0"/>
                <a:cs typeface="Mangal" panose="02040503050203030202" pitchFamily="18" charset="0"/>
              </a:rPr>
              <a:t>• Inadequate precipitation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pPr>
            <a:r>
              <a:rPr lang="en-IN" sz="2400" dirty="0">
                <a:effectLst/>
                <a:latin typeface="Cambria" panose="02040503050406030204" pitchFamily="18" charset="0"/>
                <a:ea typeface="Calibri" panose="020F0502020204030204" pitchFamily="34" charset="0"/>
                <a:cs typeface="Mangal" panose="02040503050203030202" pitchFamily="18" charset="0"/>
              </a:rPr>
              <a:t>• Erratic distribution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pPr>
            <a:r>
              <a:rPr lang="en-IN" sz="2400" dirty="0">
                <a:effectLst/>
                <a:latin typeface="Cambria" panose="02040503050406030204" pitchFamily="18" charset="0"/>
                <a:ea typeface="Calibri" panose="020F0502020204030204" pitchFamily="34" charset="0"/>
                <a:cs typeface="Mangal" panose="02040503050203030202" pitchFamily="18" charset="0"/>
              </a:rPr>
              <a:t>• Long dry spells in the monsoon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pPr>
            <a:r>
              <a:rPr lang="en-IN" sz="2400" dirty="0">
                <a:effectLst/>
                <a:latin typeface="Cambria" panose="02040503050406030204" pitchFamily="18" charset="0"/>
                <a:ea typeface="Calibri" panose="020F0502020204030204" pitchFamily="34" charset="0"/>
                <a:cs typeface="Mangal" panose="02040503050203030202" pitchFamily="18" charset="0"/>
              </a:rPr>
              <a:t>• Late onset of monsoon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pPr>
            <a:r>
              <a:rPr lang="en-IN" sz="2400" dirty="0">
                <a:effectLst/>
                <a:latin typeface="Cambria" panose="02040503050406030204" pitchFamily="18" charset="0"/>
                <a:ea typeface="Calibri" panose="020F0502020204030204" pitchFamily="34" charset="0"/>
                <a:cs typeface="Mangal" panose="02040503050203030202" pitchFamily="18" charset="0"/>
              </a:rPr>
              <a:t>• Early withdrawal of monsoon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 Lack of proper soil and crop management</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8070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893" y="889348"/>
            <a:ext cx="10515600" cy="5362771"/>
          </a:xfrm>
        </p:spPr>
        <p:txBody>
          <a:bodyPr>
            <a:normAutofit/>
          </a:bodyPr>
          <a:lstStyle/>
          <a:p>
            <a:pPr marL="0" indent="0">
              <a:buNone/>
            </a:pPr>
            <a:r>
              <a:rPr lang="en-US" sz="4800" b="1" dirty="0" smtClean="0"/>
              <a:t>Objective:-</a:t>
            </a:r>
            <a:endParaRPr lang="en-IN" dirty="0"/>
          </a:p>
          <a:p>
            <a:r>
              <a:rPr lang="en-US" dirty="0" smtClean="0"/>
              <a:t>Tell </a:t>
            </a:r>
            <a:r>
              <a:rPr lang="en-US" dirty="0"/>
              <a:t>the soil and climatic conditions prevalent in </a:t>
            </a:r>
            <a:r>
              <a:rPr lang="en-US" dirty="0" err="1"/>
              <a:t>rainfed</a:t>
            </a:r>
            <a:r>
              <a:rPr lang="en-US" dirty="0"/>
              <a:t> areas. </a:t>
            </a:r>
          </a:p>
          <a:p>
            <a:r>
              <a:rPr lang="en-US" dirty="0" smtClean="0"/>
              <a:t>Interpret </a:t>
            </a:r>
            <a:r>
              <a:rPr lang="en-US" dirty="0"/>
              <a:t>various water harvesting techniques and their efficient utilization. </a:t>
            </a:r>
          </a:p>
          <a:p>
            <a:r>
              <a:rPr lang="en-US" dirty="0" smtClean="0"/>
              <a:t>Apply </a:t>
            </a:r>
            <a:r>
              <a:rPr lang="en-US" dirty="0"/>
              <a:t>contingent crop planning for aberrant weather conditions. </a:t>
            </a:r>
          </a:p>
          <a:p>
            <a:r>
              <a:rPr lang="en-US" dirty="0" smtClean="0"/>
              <a:t>Examine </a:t>
            </a:r>
            <a:r>
              <a:rPr lang="en-US" dirty="0"/>
              <a:t>the seasonal rainfall and different types of watershed and its components. </a:t>
            </a:r>
          </a:p>
          <a:p>
            <a:r>
              <a:rPr lang="en-US" dirty="0" smtClean="0"/>
              <a:t>Select </a:t>
            </a:r>
            <a:r>
              <a:rPr lang="en-US" dirty="0"/>
              <a:t>soil and water conservation techniques to avoid their losses. </a:t>
            </a:r>
            <a:r>
              <a:rPr lang="en-IN" dirty="0"/>
              <a:t>	</a:t>
            </a:r>
          </a:p>
          <a:p>
            <a:endParaRPr lang="en-IN" dirty="0"/>
          </a:p>
        </p:txBody>
      </p:sp>
      <p:sp>
        <p:nvSpPr>
          <p:cNvPr id="5" name="Slide Number Placeholder 4"/>
          <p:cNvSpPr>
            <a:spLocks noGrp="1"/>
          </p:cNvSpPr>
          <p:nvPr>
            <p:ph type="sldNum" sz="quarter" idx="12"/>
          </p:nvPr>
        </p:nvSpPr>
        <p:spPr/>
        <p:txBody>
          <a:bodyPr/>
          <a:lstStyle/>
          <a:p>
            <a:fld id="{88C909EF-151F-4BFD-B2E8-3CA63EA71F11}" type="slidenum">
              <a:rPr lang="en-IN" smtClean="0"/>
              <a:t>2</a:t>
            </a:fld>
            <a:endParaRPr lang="en-IN"/>
          </a:p>
        </p:txBody>
      </p:sp>
    </p:spTree>
    <p:extLst>
      <p:ext uri="{BB962C8B-B14F-4D97-AF65-F5344CB8AC3E}">
        <p14:creationId xmlns:p14="http://schemas.microsoft.com/office/powerpoint/2010/main" val="3778368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8505826-9F28-42B6-77DD-1EF8DD1BCD9E}"/>
              </a:ext>
            </a:extLst>
          </p:cNvPr>
          <p:cNvSpPr txBox="1"/>
          <p:nvPr/>
        </p:nvSpPr>
        <p:spPr>
          <a:xfrm>
            <a:off x="723330" y="970225"/>
            <a:ext cx="10126639" cy="5018618"/>
          </a:xfrm>
          <a:prstGeom prst="rect">
            <a:avLst/>
          </a:prstGeom>
          <a:noFill/>
        </p:spPr>
        <p:txBody>
          <a:bodyPr wrap="square">
            <a:spAutoFit/>
          </a:bodyPr>
          <a:lstStyle/>
          <a:p>
            <a:pPr marL="270510" algn="ctr">
              <a:lnSpc>
                <a:spcPct val="150000"/>
              </a:lnSpc>
            </a:pPr>
            <a:r>
              <a:rPr lang="en-IN" sz="2400" b="1" dirty="0">
                <a:effectLst/>
                <a:latin typeface="Cambria" panose="02040503050406030204" pitchFamily="18" charset="0"/>
                <a:ea typeface="Calibri" panose="020F0502020204030204" pitchFamily="34" charset="0"/>
                <a:cs typeface="Mangal" panose="02040503050203030202" pitchFamily="18" charset="0"/>
              </a:rPr>
              <a:t>Effect of drought/water deficit on physio-morphological characteristics of plants Effect on water deficit on crop</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pPr>
            <a:r>
              <a:rPr lang="en-IN" sz="2400" b="1" dirty="0">
                <a:effectLst/>
                <a:latin typeface="Cambria" panose="02040503050406030204" pitchFamily="18" charset="0"/>
                <a:ea typeface="Calibri" panose="020F0502020204030204" pitchFamily="34" charset="0"/>
                <a:cs typeface="Mangal" panose="02040503050203030202" pitchFamily="18" charset="0"/>
              </a:rPr>
              <a:t>a) Water relations:</a:t>
            </a:r>
            <a:r>
              <a:rPr lang="en-IN" sz="2400" dirty="0">
                <a:effectLst/>
                <a:latin typeface="Cambria" panose="02040503050406030204" pitchFamily="18" charset="0"/>
                <a:ea typeface="Calibri" panose="020F0502020204030204" pitchFamily="34" charset="0"/>
                <a:cs typeface="Mangal" panose="02040503050203030202" pitchFamily="18" charset="0"/>
              </a:rPr>
              <a:t> Alters the water status by its influence on absorption, translocation and transpiration. The lag in absorption behind transpiration results in loss of turgor as a result of increase in the atmospheric dryness.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b) Photosynthesis:</a:t>
            </a:r>
            <a:r>
              <a:rPr lang="en-IN" sz="2400" dirty="0">
                <a:effectLst/>
                <a:latin typeface="Cambria" panose="02040503050406030204" pitchFamily="18" charset="0"/>
                <a:ea typeface="Calibri" panose="020F0502020204030204" pitchFamily="34" charset="0"/>
                <a:cs typeface="Mangal" panose="02040503050203030202" pitchFamily="18" charset="0"/>
              </a:rPr>
              <a:t> Photosynthesis is reduced by moisture stress due to reduction in Photosynthetic rate, chlorophyll content, leaf area and increase in assimilates saturation in leaves (due to lack of translocation).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50521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4FF4CD0-C2C4-7E62-D9E8-14ED75AD0295}"/>
              </a:ext>
            </a:extLst>
          </p:cNvPr>
          <p:cNvSpPr txBox="1"/>
          <p:nvPr/>
        </p:nvSpPr>
        <p:spPr>
          <a:xfrm>
            <a:off x="464024" y="1364775"/>
            <a:ext cx="11273051" cy="3910622"/>
          </a:xfrm>
          <a:prstGeom prst="rect">
            <a:avLst/>
          </a:prstGeom>
          <a:noFill/>
        </p:spPr>
        <p:txBody>
          <a:bodyPr wrap="square">
            <a:spAutoFit/>
          </a:bodyPr>
          <a:lstStyle/>
          <a:p>
            <a:pPr marL="270510" algn="just">
              <a:lnSpc>
                <a:spcPct val="150000"/>
              </a:lnSpc>
            </a:pPr>
            <a:r>
              <a:rPr lang="en-IN" sz="2400" b="1" dirty="0">
                <a:effectLst/>
                <a:latin typeface="Cambria" panose="02040503050406030204" pitchFamily="18" charset="0"/>
                <a:ea typeface="Calibri" panose="020F0502020204030204" pitchFamily="34" charset="0"/>
                <a:cs typeface="Mangal" panose="02040503050203030202" pitchFamily="18" charset="0"/>
              </a:rPr>
              <a:t>c) Respiration:</a:t>
            </a:r>
            <a:r>
              <a:rPr lang="en-IN" sz="2400" dirty="0">
                <a:effectLst/>
                <a:latin typeface="Cambria" panose="02040503050406030204" pitchFamily="18" charset="0"/>
                <a:ea typeface="Calibri" panose="020F0502020204030204" pitchFamily="34" charset="0"/>
                <a:cs typeface="Mangal" panose="02040503050203030202" pitchFamily="18" charset="0"/>
              </a:rPr>
              <a:t> Increase with mild drought but more serve drought lowers water content and respiration.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pPr>
            <a:r>
              <a:rPr lang="en-IN" sz="2400" b="1" dirty="0">
                <a:effectLst/>
                <a:latin typeface="Cambria" panose="02040503050406030204" pitchFamily="18" charset="0"/>
                <a:ea typeface="Calibri" panose="020F0502020204030204" pitchFamily="34" charset="0"/>
                <a:cs typeface="Mangal" panose="02040503050203030202" pitchFamily="18" charset="0"/>
              </a:rPr>
              <a:t>d) Anatomical changes:</a:t>
            </a:r>
            <a:r>
              <a:rPr lang="en-IN" sz="2400" dirty="0">
                <a:effectLst/>
                <a:latin typeface="Cambria" panose="02040503050406030204" pitchFamily="18" charset="0"/>
                <a:ea typeface="Calibri" panose="020F0502020204030204" pitchFamily="34" charset="0"/>
                <a:cs typeface="Mangal" panose="02040503050203030202" pitchFamily="18" charset="0"/>
              </a:rPr>
              <a:t> Decrease in size of the cells and inter cellular spaces, thicker </a:t>
            </a:r>
            <a:r>
              <a:rPr lang="en-IN" sz="2400" dirty="0" err="1">
                <a:effectLst/>
                <a:latin typeface="Cambria" panose="02040503050406030204" pitchFamily="18" charset="0"/>
                <a:ea typeface="Calibri" panose="020F0502020204030204" pitchFamily="34" charset="0"/>
                <a:cs typeface="Mangal" panose="02040503050203030202" pitchFamily="18" charset="0"/>
              </a:rPr>
              <a:t>cellwall</a:t>
            </a:r>
            <a:r>
              <a:rPr lang="en-IN" sz="2400" dirty="0">
                <a:effectLst/>
                <a:latin typeface="Cambria" panose="02040503050406030204" pitchFamily="18" charset="0"/>
                <a:ea typeface="Calibri" panose="020F0502020204030204" pitchFamily="34" charset="0"/>
                <a:cs typeface="Mangal" panose="02040503050203030202" pitchFamily="18" charset="0"/>
              </a:rPr>
              <a:t>, greater development of mechanical tissue. Stomata per unit leaf tend to increase.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e) Metabolic reaction:</a:t>
            </a:r>
            <a:r>
              <a:rPr lang="en-IN" sz="2400" dirty="0">
                <a:effectLst/>
                <a:latin typeface="Cambria" panose="02040503050406030204" pitchFamily="18" charset="0"/>
                <a:ea typeface="Calibri" panose="020F0502020204030204" pitchFamily="34" charset="0"/>
                <a:cs typeface="Mangal" panose="02040503050203030202" pitchFamily="18" charset="0"/>
              </a:rPr>
              <a:t> All most all metabolic reactions are affected by water deficits.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0825453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8E7007A-61DE-9C24-74BB-E253F602327A}"/>
              </a:ext>
            </a:extLst>
          </p:cNvPr>
          <p:cNvSpPr txBox="1"/>
          <p:nvPr/>
        </p:nvSpPr>
        <p:spPr>
          <a:xfrm>
            <a:off x="668740" y="1177974"/>
            <a:ext cx="11354938" cy="4464620"/>
          </a:xfrm>
          <a:prstGeom prst="rect">
            <a:avLst/>
          </a:prstGeom>
          <a:noFill/>
        </p:spPr>
        <p:txBody>
          <a:bodyPr wrap="square">
            <a:spAutoFit/>
          </a:bodyPr>
          <a:lstStyle/>
          <a:p>
            <a:pPr marL="270510" algn="just">
              <a:lnSpc>
                <a:spcPct val="150000"/>
              </a:lnSpc>
            </a:pPr>
            <a:r>
              <a:rPr lang="en-IN" sz="2400" b="1" dirty="0">
                <a:effectLst/>
                <a:latin typeface="Cambria" panose="02040503050406030204" pitchFamily="18" charset="0"/>
                <a:ea typeface="Calibri" panose="020F0502020204030204" pitchFamily="34" charset="0"/>
                <a:cs typeface="Mangal" panose="02040503050203030202" pitchFamily="18" charset="0"/>
              </a:rPr>
              <a:t>f) Hormonal Relationships:</a:t>
            </a:r>
            <a:r>
              <a:rPr lang="en-IN" sz="2400" dirty="0">
                <a:effectLst/>
                <a:latin typeface="Cambria" panose="02040503050406030204" pitchFamily="18" charset="0"/>
                <a:ea typeface="Calibri" panose="020F0502020204030204" pitchFamily="34" charset="0"/>
                <a:cs typeface="Mangal" panose="02040503050203030202" pitchFamily="18" charset="0"/>
              </a:rPr>
              <a:t> The activity of growth promoting hormones like cytokinin, </a:t>
            </a:r>
            <a:r>
              <a:rPr lang="en-IN" sz="2400" dirty="0" err="1">
                <a:effectLst/>
                <a:latin typeface="Cambria" panose="02040503050406030204" pitchFamily="18" charset="0"/>
                <a:ea typeface="Calibri" panose="020F0502020204030204" pitchFamily="34" charset="0"/>
                <a:cs typeface="Mangal" panose="02040503050203030202" pitchFamily="18" charset="0"/>
              </a:rPr>
              <a:t>gibberlic</a:t>
            </a:r>
            <a:r>
              <a:rPr lang="en-IN" sz="2400" dirty="0">
                <a:effectLst/>
                <a:latin typeface="Cambria" panose="02040503050406030204" pitchFamily="18" charset="0"/>
                <a:ea typeface="Calibri" panose="020F0502020204030204" pitchFamily="34" charset="0"/>
                <a:cs typeface="Mangal" panose="02040503050203030202" pitchFamily="18" charset="0"/>
              </a:rPr>
              <a:t> acid and indole acetic acid decreases and growth regulating hormone like abscisic acid, ethylene, etc., increases.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pPr>
            <a:r>
              <a:rPr lang="en-IN" sz="2400" b="1" dirty="0">
                <a:effectLst/>
                <a:latin typeface="Cambria" panose="02040503050406030204" pitchFamily="18" charset="0"/>
                <a:ea typeface="Calibri" panose="020F0502020204030204" pitchFamily="34" charset="0"/>
                <a:cs typeface="Mangal" panose="02040503050203030202" pitchFamily="18" charset="0"/>
              </a:rPr>
              <a:t>g) Nutrition:</a:t>
            </a:r>
            <a:r>
              <a:rPr lang="en-IN" sz="2400" dirty="0">
                <a:effectLst/>
                <a:latin typeface="Cambria" panose="02040503050406030204" pitchFamily="18" charset="0"/>
                <a:ea typeface="Calibri" panose="020F0502020204030204" pitchFamily="34" charset="0"/>
                <a:cs typeface="Mangal" panose="02040503050203030202" pitchFamily="18" charset="0"/>
              </a:rPr>
              <a:t> The fixation, uptake and assimilation of nitrogen are affected. Since dry matter production is considerably reduced, the uptake of NPK is reduced.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270510"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h) Growth and Development:</a:t>
            </a:r>
            <a:r>
              <a:rPr lang="en-IN" sz="2400" dirty="0">
                <a:effectLst/>
                <a:latin typeface="Cambria" panose="02040503050406030204" pitchFamily="18" charset="0"/>
                <a:ea typeface="Calibri" panose="020F0502020204030204" pitchFamily="34" charset="0"/>
                <a:cs typeface="Mangal" panose="02040503050203030202" pitchFamily="18" charset="0"/>
              </a:rPr>
              <a:t> Decrease in growth of leaves, stems and fruits. Maturity is delayed if drought occurs before flowering while it advances if drought occurs after flowering.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1377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F0EB932-874D-40EC-56D8-F5FB79585219}"/>
              </a:ext>
            </a:extLst>
          </p:cNvPr>
          <p:cNvSpPr txBox="1"/>
          <p:nvPr/>
        </p:nvSpPr>
        <p:spPr>
          <a:xfrm>
            <a:off x="327547" y="971741"/>
            <a:ext cx="10699845" cy="3910622"/>
          </a:xfrm>
          <a:prstGeom prst="rect">
            <a:avLst/>
          </a:prstGeom>
          <a:noFill/>
        </p:spPr>
        <p:txBody>
          <a:bodyPr wrap="square">
            <a:spAutoFit/>
          </a:bodyPr>
          <a:lstStyle/>
          <a:p>
            <a:pPr marL="784860" indent="-514350" algn="just">
              <a:lnSpc>
                <a:spcPct val="150000"/>
              </a:lnSpc>
              <a:buAutoNum type="romanLcParenR"/>
            </a:pPr>
            <a:r>
              <a:rPr lang="en-IN" sz="2400" b="1" dirty="0">
                <a:effectLst/>
                <a:latin typeface="Cambria" panose="02040503050406030204" pitchFamily="18" charset="0"/>
                <a:ea typeface="Calibri" panose="020F0502020204030204" pitchFamily="34" charset="0"/>
                <a:cs typeface="Mangal" panose="02040503050203030202" pitchFamily="18" charset="0"/>
              </a:rPr>
              <a:t>Reproduction and grain growth:</a:t>
            </a:r>
            <a:r>
              <a:rPr lang="en-IN" sz="2400" dirty="0">
                <a:effectLst/>
                <a:latin typeface="Cambria" panose="02040503050406030204" pitchFamily="18" charset="0"/>
                <a:ea typeface="Calibri" panose="020F0502020204030204" pitchFamily="34" charset="0"/>
                <a:cs typeface="Mangal" panose="02040503050203030202" pitchFamily="18" charset="0"/>
              </a:rPr>
              <a:t> </a:t>
            </a:r>
          </a:p>
          <a:p>
            <a:pPr marL="613410" indent="-342900" algn="just">
              <a:lnSpc>
                <a:spcPct val="150000"/>
              </a:lnSpc>
              <a:buFont typeface="Arial" panose="020B0604020202020204" pitchFamily="34" charset="0"/>
              <a:buChar char="•"/>
            </a:pPr>
            <a:r>
              <a:rPr lang="en-IN" sz="2400" dirty="0">
                <a:effectLst/>
                <a:latin typeface="Cambria" panose="02040503050406030204" pitchFamily="18" charset="0"/>
                <a:ea typeface="Calibri" panose="020F0502020204030204" pitchFamily="34" charset="0"/>
                <a:cs typeface="Mangal" panose="02040503050203030202" pitchFamily="18" charset="0"/>
              </a:rPr>
              <a:t>Drought at flowering and grain development determines the number of fruits and individual grain weight, respectively. </a:t>
            </a:r>
          </a:p>
          <a:p>
            <a:pPr marL="613410" indent="-342900" algn="just">
              <a:lnSpc>
                <a:spcPct val="150000"/>
              </a:lnSpc>
              <a:buFont typeface="Arial" panose="020B0604020202020204" pitchFamily="34" charset="0"/>
              <a:buChar char="•"/>
            </a:pPr>
            <a:r>
              <a:rPr lang="en-IN" sz="2400" dirty="0">
                <a:effectLst/>
                <a:latin typeface="Cambria" panose="02040503050406030204" pitchFamily="18" charset="0"/>
                <a:ea typeface="Calibri" panose="020F0502020204030204" pitchFamily="34" charset="0"/>
                <a:cs typeface="Mangal" panose="02040503050203030202" pitchFamily="18" charset="0"/>
              </a:rPr>
              <a:t>Panicle initiation in cereals is critical while drought at anthesis may lead to drying of pollen. </a:t>
            </a:r>
          </a:p>
          <a:p>
            <a:pPr marL="613410" indent="-342900" algn="just">
              <a:lnSpc>
                <a:spcPct val="150000"/>
              </a:lnSpc>
              <a:buFont typeface="Arial" panose="020B0604020202020204" pitchFamily="34" charset="0"/>
              <a:buChar char="•"/>
            </a:pPr>
            <a:r>
              <a:rPr lang="en-IN" sz="2400" dirty="0">
                <a:effectLst/>
                <a:latin typeface="Cambria" panose="02040503050406030204" pitchFamily="18" charset="0"/>
                <a:ea typeface="Calibri" panose="020F0502020204030204" pitchFamily="34" charset="0"/>
                <a:cs typeface="Mangal" panose="02040503050203030202" pitchFamily="18" charset="0"/>
              </a:rPr>
              <a:t>Drought at grain development reduces yield while vegetative and grain filling stages are less sensitive to moisture stress.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9897402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3B60CBB-10B1-4FB9-E765-2C6B959E1447}"/>
              </a:ext>
            </a:extLst>
          </p:cNvPr>
          <p:cNvSpPr txBox="1"/>
          <p:nvPr/>
        </p:nvSpPr>
        <p:spPr>
          <a:xfrm>
            <a:off x="436728" y="437507"/>
            <a:ext cx="10836322" cy="5982985"/>
          </a:xfrm>
          <a:prstGeom prst="rect">
            <a:avLst/>
          </a:prstGeom>
          <a:noFill/>
        </p:spPr>
        <p:txBody>
          <a:bodyPr wrap="square">
            <a:spAutoFit/>
          </a:bodyPr>
          <a:lstStyle/>
          <a:p>
            <a:pPr marL="270510"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j) Yield:</a:t>
            </a:r>
            <a:r>
              <a:rPr lang="en-IN" sz="2400" dirty="0">
                <a:effectLst/>
                <a:latin typeface="Cambria" panose="02040503050406030204" pitchFamily="18" charset="0"/>
                <a:ea typeface="Calibri" panose="020F0502020204030204" pitchFamily="34" charset="0"/>
                <a:cs typeface="Mangal" panose="02040503050203030202" pitchFamily="18" charset="0"/>
              </a:rPr>
              <a:t> </a:t>
            </a:r>
          </a:p>
          <a:p>
            <a:pPr marL="613410" indent="-342900" algn="just">
              <a:lnSpc>
                <a:spcPct val="150000"/>
              </a:lnSpc>
              <a:spcAft>
                <a:spcPts val="800"/>
              </a:spcAft>
              <a:buFont typeface="Arial" panose="020B0604020202020204" pitchFamily="34" charset="0"/>
              <a:buChar char="•"/>
            </a:pPr>
            <a:r>
              <a:rPr lang="en-IN" sz="2400" dirty="0">
                <a:effectLst/>
                <a:latin typeface="Cambria" panose="02040503050406030204" pitchFamily="18" charset="0"/>
                <a:ea typeface="Calibri" panose="020F0502020204030204" pitchFamily="34" charset="0"/>
                <a:cs typeface="Mangal" panose="02040503050203030202" pitchFamily="18" charset="0"/>
              </a:rPr>
              <a:t>The effect on yield depends hugely on what proportion of the total dry matter is considered as useful material to be harvested. </a:t>
            </a:r>
          </a:p>
          <a:p>
            <a:pPr marL="613410" indent="-342900" algn="just">
              <a:lnSpc>
                <a:spcPct val="150000"/>
              </a:lnSpc>
              <a:spcAft>
                <a:spcPts val="800"/>
              </a:spcAft>
              <a:buFont typeface="Arial" panose="020B0604020202020204" pitchFamily="34" charset="0"/>
              <a:buChar char="•"/>
            </a:pPr>
            <a:r>
              <a:rPr lang="en-IN" sz="2400" dirty="0">
                <a:effectLst/>
                <a:latin typeface="Cambria" panose="02040503050406030204" pitchFamily="18" charset="0"/>
                <a:ea typeface="Calibri" panose="020F0502020204030204" pitchFamily="34" charset="0"/>
                <a:cs typeface="Mangal" panose="02040503050203030202" pitchFamily="18" charset="0"/>
              </a:rPr>
              <a:t>If it is aerial and underground parts, effect of drought is as sensitive as total growth. </a:t>
            </a:r>
          </a:p>
          <a:p>
            <a:pPr marL="613410" indent="-342900" algn="just">
              <a:lnSpc>
                <a:spcPct val="150000"/>
              </a:lnSpc>
              <a:spcAft>
                <a:spcPts val="800"/>
              </a:spcAft>
              <a:buFont typeface="Arial" panose="020B0604020202020204" pitchFamily="34" charset="0"/>
              <a:buChar char="•"/>
            </a:pPr>
            <a:r>
              <a:rPr lang="en-IN" sz="2400" dirty="0">
                <a:effectLst/>
                <a:latin typeface="Cambria" panose="02040503050406030204" pitchFamily="18" charset="0"/>
                <a:ea typeface="Calibri" panose="020F0502020204030204" pitchFamily="34" charset="0"/>
                <a:cs typeface="Mangal" panose="02040503050203030202" pitchFamily="18" charset="0"/>
              </a:rPr>
              <a:t>When the yield consists of seeds as in cereals, moisture stress at flowering is detrimental. </a:t>
            </a:r>
          </a:p>
          <a:p>
            <a:pPr marL="613410" indent="-342900" algn="just">
              <a:lnSpc>
                <a:spcPct val="150000"/>
              </a:lnSpc>
              <a:spcAft>
                <a:spcPts val="800"/>
              </a:spcAft>
              <a:buFont typeface="Arial" panose="020B0604020202020204" pitchFamily="34" charset="0"/>
              <a:buChar char="•"/>
            </a:pPr>
            <a:r>
              <a:rPr lang="en-IN" sz="2400" dirty="0">
                <a:effectLst/>
                <a:latin typeface="Cambria" panose="02040503050406030204" pitchFamily="18" charset="0"/>
                <a:ea typeface="Calibri" panose="020F0502020204030204" pitchFamily="34" charset="0"/>
                <a:cs typeface="Mangal" panose="02040503050203030202" pitchFamily="18" charset="0"/>
              </a:rPr>
              <a:t>When the yield is fiber or chemicals where economic product is a small fraction of total dry matter moderate stress on growth does not have adverse effect on yields.</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980999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3821F6-EDC6-E0D3-8341-2AC253993127}"/>
              </a:ext>
            </a:extLst>
          </p:cNvPr>
          <p:cNvSpPr>
            <a:spLocks noGrp="1"/>
          </p:cNvSpPr>
          <p:nvPr>
            <p:ph type="title"/>
          </p:nvPr>
        </p:nvSpPr>
        <p:spPr>
          <a:xfrm rot="20041511">
            <a:off x="2949936" y="2009513"/>
            <a:ext cx="5886434" cy="1325563"/>
          </a:xfrm>
        </p:spPr>
        <p:txBody>
          <a:bodyPr>
            <a:normAutofit/>
          </a:bodyPr>
          <a:lstStyle/>
          <a:p>
            <a:r>
              <a:rPr lang="en-US" sz="6600" b="1" dirty="0">
                <a:solidFill>
                  <a:srgbClr val="FF0000"/>
                </a:solidFill>
                <a:latin typeface="Times New Roman" panose="02020603050405020304" pitchFamily="18" charset="0"/>
                <a:cs typeface="Times New Roman" panose="02020603050405020304" pitchFamily="18" charset="0"/>
              </a:rPr>
              <a:t>Thank  You</a:t>
            </a:r>
            <a:endParaRPr lang="en-IN" sz="6600" b="1" dirty="0">
              <a:solidFill>
                <a:srgbClr val="FF0000"/>
              </a:solidFill>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xmlns="" id="{D9007FF2-AB3B-4188-A576-2C032AA04686}"/>
              </a:ext>
            </a:extLst>
          </p:cNvPr>
          <p:cNvSpPr>
            <a:spLocks noGrp="1"/>
          </p:cNvSpPr>
          <p:nvPr>
            <p:ph type="dt" sz="half" idx="10"/>
          </p:nvPr>
        </p:nvSpPr>
        <p:spPr/>
        <p:txBody>
          <a:bodyPr/>
          <a:lstStyle/>
          <a:p>
            <a:endParaRPr lang="en-IN"/>
          </a:p>
        </p:txBody>
      </p:sp>
      <p:sp>
        <p:nvSpPr>
          <p:cNvPr id="4" name="Slide Number Placeholder 3">
            <a:extLst>
              <a:ext uri="{FF2B5EF4-FFF2-40B4-BE49-F238E27FC236}">
                <a16:creationId xmlns:a16="http://schemas.microsoft.com/office/drawing/2014/main" xmlns="" id="{E61BEF5B-446A-4702-A484-7F04E8B5B483}"/>
              </a:ext>
            </a:extLst>
          </p:cNvPr>
          <p:cNvSpPr>
            <a:spLocks noGrp="1"/>
          </p:cNvSpPr>
          <p:nvPr>
            <p:ph type="sldNum" sz="quarter" idx="12"/>
          </p:nvPr>
        </p:nvSpPr>
        <p:spPr/>
        <p:txBody>
          <a:bodyPr/>
          <a:lstStyle/>
          <a:p>
            <a:fld id="{88C909EF-151F-4BFD-B2E8-3CA63EA71F11}" type="slidenum">
              <a:rPr lang="en-IN" smtClean="0"/>
              <a:t>25</a:t>
            </a:fld>
            <a:endParaRPr lang="en-IN"/>
          </a:p>
        </p:txBody>
      </p:sp>
      <p:sp>
        <p:nvSpPr>
          <p:cNvPr id="6" name="Rectangle 5">
            <a:extLst>
              <a:ext uri="{FF2B5EF4-FFF2-40B4-BE49-F238E27FC236}">
                <a16:creationId xmlns:a16="http://schemas.microsoft.com/office/drawing/2014/main" xmlns="" id="{7AEA90D3-90E1-D5B9-61CC-FCE627E2817B}"/>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Dr. Ravi Kumar</a:t>
            </a:r>
            <a:endParaRPr lang="en-US" sz="2000" b="1" dirty="0">
              <a:latin typeface="Cambria" pitchFamily="18" charset="0"/>
            </a:endParaRPr>
          </a:p>
        </p:txBody>
      </p:sp>
    </p:spTree>
    <p:extLst>
      <p:ext uri="{BB962C8B-B14F-4D97-AF65-F5344CB8AC3E}">
        <p14:creationId xmlns:p14="http://schemas.microsoft.com/office/powerpoint/2010/main" val="200086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60B93688-2AE7-44C4-EC42-7E0182E52D01}"/>
              </a:ext>
            </a:extLst>
          </p:cNvPr>
          <p:cNvSpPr txBox="1"/>
          <p:nvPr/>
        </p:nvSpPr>
        <p:spPr>
          <a:xfrm>
            <a:off x="641445" y="723331"/>
            <a:ext cx="11091080" cy="4813177"/>
          </a:xfrm>
          <a:prstGeom prst="rect">
            <a:avLst/>
          </a:prstGeom>
          <a:noFill/>
        </p:spPr>
        <p:txBody>
          <a:bodyPr wrap="square">
            <a:spAutoFit/>
          </a:bodyPr>
          <a:lstStyle/>
          <a:p>
            <a:pPr algn="just">
              <a:lnSpc>
                <a:spcPct val="150000"/>
              </a:lnSpc>
              <a:spcAft>
                <a:spcPts val="800"/>
              </a:spcAft>
            </a:pPr>
            <a:r>
              <a:rPr lang="en-IN" sz="2000" b="1" dirty="0">
                <a:effectLst/>
                <a:latin typeface="Cambria" panose="02040503050406030204" pitchFamily="18" charset="0"/>
                <a:ea typeface="Calibri" panose="020F0502020204030204" pitchFamily="34" charset="0"/>
                <a:cs typeface="Mangal" panose="02040503050203030202" pitchFamily="18" charset="0"/>
              </a:rPr>
              <a:t>Introduction</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ct val="150000"/>
              </a:lnSpc>
              <a:spcAft>
                <a:spcPts val="800"/>
              </a:spcAft>
              <a:buFont typeface="Arial" panose="020B0604020202020204" pitchFamily="34" charset="0"/>
              <a:buChar char="•"/>
            </a:pPr>
            <a:r>
              <a:rPr lang="en-IN" sz="2000" dirty="0">
                <a:effectLst/>
                <a:latin typeface="Cambria" panose="02040503050406030204" pitchFamily="18" charset="0"/>
                <a:ea typeface="Calibri" panose="020F0502020204030204" pitchFamily="34" charset="0"/>
                <a:cs typeface="Mangal" panose="02040503050203030202" pitchFamily="18" charset="0"/>
              </a:rPr>
              <a:t> Low rainfall or failure of monsoon rain is a recurring feature in India. </a:t>
            </a:r>
          </a:p>
          <a:p>
            <a:pPr marL="342900" indent="-342900" algn="just">
              <a:lnSpc>
                <a:spcPct val="150000"/>
              </a:lnSpc>
              <a:spcAft>
                <a:spcPts val="800"/>
              </a:spcAft>
              <a:buFont typeface="Arial" panose="020B0604020202020204" pitchFamily="34" charset="0"/>
              <a:buChar char="•"/>
            </a:pPr>
            <a:r>
              <a:rPr lang="en-IN" sz="2000" dirty="0">
                <a:effectLst/>
                <a:latin typeface="Cambria" panose="02040503050406030204" pitchFamily="18" charset="0"/>
                <a:ea typeface="Calibri" panose="020F0502020204030204" pitchFamily="34" charset="0"/>
                <a:cs typeface="Mangal" panose="02040503050203030202" pitchFamily="18" charset="0"/>
              </a:rPr>
              <a:t>This has been responsible for droughts and famines. </a:t>
            </a:r>
          </a:p>
          <a:p>
            <a:pPr marL="342900" indent="-342900" algn="just">
              <a:lnSpc>
                <a:spcPct val="150000"/>
              </a:lnSpc>
              <a:spcAft>
                <a:spcPts val="800"/>
              </a:spcAft>
              <a:buFont typeface="Arial" panose="020B0604020202020204" pitchFamily="34" charset="0"/>
              <a:buChar char="•"/>
            </a:pPr>
            <a:r>
              <a:rPr lang="en-IN" sz="2000" dirty="0">
                <a:effectLst/>
                <a:latin typeface="Cambria" panose="02040503050406030204" pitchFamily="18" charset="0"/>
                <a:ea typeface="Calibri" panose="020F0502020204030204" pitchFamily="34" charset="0"/>
                <a:cs typeface="Mangal" panose="02040503050203030202" pitchFamily="18" charset="0"/>
              </a:rPr>
              <a:t>The word drought generally denotes scarcity of water in a region. </a:t>
            </a:r>
          </a:p>
          <a:p>
            <a:pPr marL="342900" indent="-342900" algn="just">
              <a:lnSpc>
                <a:spcPct val="150000"/>
              </a:lnSpc>
              <a:spcAft>
                <a:spcPts val="800"/>
              </a:spcAft>
              <a:buFont typeface="Arial" panose="020B0604020202020204" pitchFamily="34" charset="0"/>
              <a:buChar char="•"/>
            </a:pPr>
            <a:r>
              <a:rPr lang="en-IN" sz="2000" dirty="0">
                <a:effectLst/>
                <a:latin typeface="Cambria" panose="02040503050406030204" pitchFamily="18" charset="0"/>
                <a:ea typeface="Calibri" panose="020F0502020204030204" pitchFamily="34" charset="0"/>
                <a:cs typeface="Mangal" panose="02040503050203030202" pitchFamily="18" charset="0"/>
              </a:rPr>
              <a:t>However, aridity and drought are due to insufficient water, aridity is a permanent climatic feature and is the culmination of a number of long-term processes. </a:t>
            </a:r>
          </a:p>
          <a:p>
            <a:pPr marL="342900" indent="-342900" algn="just">
              <a:lnSpc>
                <a:spcPct val="150000"/>
              </a:lnSpc>
              <a:spcAft>
                <a:spcPts val="800"/>
              </a:spcAft>
              <a:buFont typeface="Arial" panose="020B0604020202020204" pitchFamily="34" charset="0"/>
              <a:buChar char="•"/>
            </a:pPr>
            <a:r>
              <a:rPr lang="en-IN" sz="2000" dirty="0">
                <a:effectLst/>
                <a:latin typeface="Cambria" panose="02040503050406030204" pitchFamily="18" charset="0"/>
                <a:ea typeface="Calibri" panose="020F0502020204030204" pitchFamily="34" charset="0"/>
                <a:cs typeface="Mangal" panose="02040503050203030202" pitchFamily="18" charset="0"/>
              </a:rPr>
              <a:t>However, drought is a temporary condition that occurs for a short period due to deficient precipitation for vegetation, river flow, water supply and human consumption. </a:t>
            </a:r>
          </a:p>
          <a:p>
            <a:pPr marL="342900" indent="-342900" algn="just">
              <a:lnSpc>
                <a:spcPct val="150000"/>
              </a:lnSpc>
              <a:spcAft>
                <a:spcPts val="800"/>
              </a:spcAft>
              <a:buFont typeface="Arial" panose="020B0604020202020204" pitchFamily="34" charset="0"/>
              <a:buChar char="•"/>
            </a:pPr>
            <a:r>
              <a:rPr lang="en-IN" sz="2000" dirty="0">
                <a:effectLst/>
                <a:latin typeface="Cambria" panose="02040503050406030204" pitchFamily="18" charset="0"/>
                <a:ea typeface="Calibri" panose="020F0502020204030204" pitchFamily="34" charset="0"/>
                <a:cs typeface="Mangal" panose="02040503050203030202" pitchFamily="18" charset="0"/>
              </a:rPr>
              <a:t>Drought is due to anomaly in atmospheric circulation.</a:t>
            </a:r>
            <a:endParaRPr lang="en-IN"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508827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16A13849-E8C2-B6DC-2BB7-B1E0C5AEE1A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237" y="968992"/>
            <a:ext cx="9646996" cy="3691862"/>
          </a:xfrm>
          <a:prstGeom prst="rect">
            <a:avLst/>
          </a:prstGeom>
          <a:noFill/>
          <a:ln>
            <a:noFill/>
          </a:ln>
        </p:spPr>
      </p:pic>
    </p:spTree>
    <p:extLst>
      <p:ext uri="{BB962C8B-B14F-4D97-AF65-F5344CB8AC3E}">
        <p14:creationId xmlns:p14="http://schemas.microsoft.com/office/powerpoint/2010/main" val="1868244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AE07122-AA2D-1C31-17AF-4B844FB9C12B}"/>
              </a:ext>
            </a:extLst>
          </p:cNvPr>
          <p:cNvSpPr txBox="1"/>
          <p:nvPr/>
        </p:nvSpPr>
        <p:spPr>
          <a:xfrm>
            <a:off x="586854" y="1075382"/>
            <a:ext cx="11300346" cy="4669805"/>
          </a:xfrm>
          <a:prstGeom prst="rect">
            <a:avLst/>
          </a:prstGeom>
          <a:noFill/>
        </p:spPr>
        <p:txBody>
          <a:bodyPr wrap="square">
            <a:spAutoFit/>
          </a:bodyPr>
          <a:lstStyle/>
          <a:p>
            <a:pPr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Definition of drought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There is no universally accepted definition for drought.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Cambria" panose="02040503050406030204" pitchFamily="18" charset="0"/>
                <a:ea typeface="Calibri" panose="020F0502020204030204" pitchFamily="34" charset="0"/>
                <a:cs typeface="Mangal" panose="02040503050203030202" pitchFamily="18" charset="0"/>
              </a:rPr>
              <a:t>Early workers defined drought as prolonged period without rainfall.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Cambria" panose="02040503050406030204" pitchFamily="18" charset="0"/>
                <a:ea typeface="Calibri" panose="020F0502020204030204" pitchFamily="34" charset="0"/>
                <a:cs typeface="Mangal" panose="02040503050203030202" pitchFamily="18" charset="0"/>
              </a:rPr>
              <a:t>According to Ramdas (1960) drought is a situation when the actual seasonal rainfall is deficient by more than twice the mean deviation.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Cambria" panose="02040503050406030204" pitchFamily="18" charset="0"/>
                <a:ea typeface="Calibri" panose="020F0502020204030204" pitchFamily="34" charset="0"/>
                <a:cs typeface="Mangal" panose="02040503050203030202" pitchFamily="18" charset="0"/>
              </a:rPr>
              <a:t>American Meteorological Society defined drought as a period of abnormally dry weather sufficiently prolonged for lack of water to cause a severe hydrological imbalance in the area affected.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108202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07C804C-F834-207E-4E9E-38FA12CD24A2}"/>
              </a:ext>
            </a:extLst>
          </p:cNvPr>
          <p:cNvSpPr txBox="1"/>
          <p:nvPr/>
        </p:nvSpPr>
        <p:spPr>
          <a:xfrm>
            <a:off x="545910" y="1337481"/>
            <a:ext cx="11245756" cy="3818289"/>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400" dirty="0">
                <a:effectLst/>
                <a:latin typeface="Cambria" panose="02040503050406030204" pitchFamily="18" charset="0"/>
                <a:ea typeface="Calibri" panose="020F0502020204030204" pitchFamily="34" charset="0"/>
                <a:cs typeface="Mangal" panose="02040503050203030202" pitchFamily="18" charset="0"/>
              </a:rPr>
              <a:t>Prolonged deficiencies of soil moisture adversely affect crop growth indicating incidence of agricultural drought. It is the result of imbalance between soil moisture and </a:t>
            </a:r>
            <a:r>
              <a:rPr lang="en-IN" sz="2400" dirty="0" err="1">
                <a:effectLst/>
                <a:latin typeface="Cambria" panose="02040503050406030204" pitchFamily="18" charset="0"/>
                <a:ea typeface="Calibri" panose="020F0502020204030204" pitchFamily="34" charset="0"/>
                <a:cs typeface="Mangal" panose="02040503050203030202" pitchFamily="18" charset="0"/>
              </a:rPr>
              <a:t>evapo</a:t>
            </a:r>
            <a:r>
              <a:rPr lang="en-IN" sz="2400" dirty="0">
                <a:effectLst/>
                <a:latin typeface="Cambria" panose="02040503050406030204" pitchFamily="18" charset="0"/>
                <a:ea typeface="Calibri" panose="020F0502020204030204" pitchFamily="34" charset="0"/>
                <a:cs typeface="Mangal" panose="02040503050203030202" pitchFamily="18" charset="0"/>
              </a:rPr>
              <a:t>-transpiration needs of an area over a fairly long period so as to cause damage to standing crops and to reduce the yields. </a:t>
            </a:r>
          </a:p>
          <a:p>
            <a:pPr marL="342900" lvl="0" indent="-342900" algn="just">
              <a:lnSpc>
                <a:spcPct val="150000"/>
              </a:lnSpc>
              <a:buFont typeface="Symbol" panose="05050102010706020507" pitchFamily="18" charset="2"/>
              <a:buChar char=""/>
            </a:pP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Cambria" panose="02040503050406030204" pitchFamily="18" charset="0"/>
                <a:ea typeface="Calibri" panose="020F0502020204030204" pitchFamily="34" charset="0"/>
                <a:cs typeface="Mangal" panose="02040503050203030202" pitchFamily="18" charset="0"/>
              </a:rPr>
              <a:t>The irrigation commission of India defines drought as a situation occurring in any area where the annual rainfall is less than 75% of normal rainfall.</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107733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2F31785-8081-7766-2A76-A8BCAE72EBB2}"/>
              </a:ext>
            </a:extLst>
          </p:cNvPr>
          <p:cNvSpPr txBox="1"/>
          <p:nvPr/>
        </p:nvSpPr>
        <p:spPr>
          <a:xfrm>
            <a:off x="614150" y="457866"/>
            <a:ext cx="11177516" cy="5942268"/>
          </a:xfrm>
          <a:prstGeom prst="rect">
            <a:avLst/>
          </a:prstGeom>
          <a:noFill/>
        </p:spPr>
        <p:txBody>
          <a:bodyPr wrap="square">
            <a:spAutoFit/>
          </a:bodyPr>
          <a:lstStyle/>
          <a:p>
            <a:pPr algn="just">
              <a:lnSpc>
                <a:spcPct val="150000"/>
              </a:lnSpc>
              <a:spcAft>
                <a:spcPts val="800"/>
              </a:spcAft>
            </a:pPr>
            <a:r>
              <a:rPr lang="en-IN" sz="2800" b="1" dirty="0">
                <a:solidFill>
                  <a:srgbClr val="FF0000"/>
                </a:solidFill>
                <a:effectLst/>
                <a:latin typeface="Cambria" panose="02040503050406030204" pitchFamily="18" charset="0"/>
                <a:ea typeface="Calibri" panose="020F0502020204030204" pitchFamily="34" charset="0"/>
                <a:cs typeface="Mangal" panose="02040503050203030202" pitchFamily="18" charset="0"/>
              </a:rPr>
              <a:t>Criteria of Drought: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Cambria" panose="02040503050406030204" pitchFamily="18" charset="0"/>
                <a:ea typeface="Calibri" panose="020F0502020204030204" pitchFamily="34" charset="0"/>
                <a:cs typeface="Mangal" panose="02040503050203030202" pitchFamily="18" charset="0"/>
              </a:rPr>
              <a:t>NCA (National Commission on Agriculture ,1976) Agricultural drought as an occasion when at least four consecutive weeks receive rainfall half of the normal (normal rainfall being 5 mm or more) during the kharif crop season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b="1" dirty="0">
                <a:effectLst/>
                <a:latin typeface="Cambria" panose="02040503050406030204" pitchFamily="18" charset="0"/>
                <a:ea typeface="Calibri" panose="020F0502020204030204" pitchFamily="34" charset="0"/>
                <a:cs typeface="Mangal" panose="02040503050203030202" pitchFamily="18" charset="0"/>
              </a:rPr>
              <a:t>Drought areas:</a:t>
            </a:r>
            <a:r>
              <a:rPr lang="en-IN" sz="2800" dirty="0">
                <a:effectLst/>
                <a:latin typeface="Cambria" panose="02040503050406030204" pitchFamily="18" charset="0"/>
                <a:ea typeface="Calibri" panose="020F0502020204030204" pitchFamily="34" charset="0"/>
                <a:cs typeface="Mangal" panose="02040503050203030202" pitchFamily="18" charset="0"/>
              </a:rPr>
              <a:t> Regions which experienced drought in more than 20 per cent of years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b="1" dirty="0">
                <a:effectLst/>
                <a:latin typeface="Cambria" panose="02040503050406030204" pitchFamily="18" charset="0"/>
                <a:ea typeface="Calibri" panose="020F0502020204030204" pitchFamily="34" charset="0"/>
                <a:cs typeface="Mangal" panose="02040503050203030202" pitchFamily="18" charset="0"/>
              </a:rPr>
              <a:t>Chronic drought areas:</a:t>
            </a:r>
            <a:r>
              <a:rPr lang="en-IN" sz="2800" dirty="0">
                <a:effectLst/>
                <a:latin typeface="Cambria" panose="02040503050406030204" pitchFamily="18" charset="0"/>
                <a:ea typeface="Calibri" panose="020F0502020204030204" pitchFamily="34" charset="0"/>
                <a:cs typeface="Mangal" panose="02040503050203030202" pitchFamily="18" charset="0"/>
              </a:rPr>
              <a:t> Regions which experienced drought in more than 40 per cent of the years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94414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1F45236-81E0-6D53-CA8A-1C13586A2568}"/>
              </a:ext>
            </a:extLst>
          </p:cNvPr>
          <p:cNvSpPr txBox="1"/>
          <p:nvPr/>
        </p:nvSpPr>
        <p:spPr>
          <a:xfrm>
            <a:off x="286603" y="1310185"/>
            <a:ext cx="11618794" cy="3900683"/>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800" b="1" dirty="0">
                <a:effectLst/>
                <a:latin typeface="Cambria" panose="02040503050406030204" pitchFamily="18" charset="0"/>
                <a:ea typeface="Calibri" panose="020F0502020204030204" pitchFamily="34" charset="0"/>
                <a:cs typeface="Mangal" panose="02040503050203030202" pitchFamily="18" charset="0"/>
              </a:rPr>
              <a:t>Drought free period:</a:t>
            </a:r>
            <a:r>
              <a:rPr lang="en-IN" sz="2800" dirty="0">
                <a:effectLst/>
                <a:latin typeface="Cambria" panose="02040503050406030204" pitchFamily="18" charset="0"/>
                <a:ea typeface="Calibri" panose="020F0502020204030204" pitchFamily="34" charset="0"/>
                <a:cs typeface="Mangal" panose="02040503050203030202" pitchFamily="18" charset="0"/>
              </a:rPr>
              <a:t> When cumulative Active Evaporation curve is above cumulative Passive Evaporation/2 curve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b="1" dirty="0">
                <a:effectLst/>
                <a:latin typeface="Cambria" panose="02040503050406030204" pitchFamily="18" charset="0"/>
                <a:ea typeface="Calibri" panose="020F0502020204030204" pitchFamily="34" charset="0"/>
                <a:cs typeface="Mangal" panose="02040503050203030202" pitchFamily="18" charset="0"/>
              </a:rPr>
              <a:t>Moderate drought period:</a:t>
            </a:r>
            <a:r>
              <a:rPr lang="en-IN" sz="2800" dirty="0">
                <a:effectLst/>
                <a:latin typeface="Cambria" panose="02040503050406030204" pitchFamily="18" charset="0"/>
                <a:ea typeface="Calibri" panose="020F0502020204030204" pitchFamily="34" charset="0"/>
                <a:cs typeface="Mangal" panose="02040503050203030202" pitchFamily="18" charset="0"/>
              </a:rPr>
              <a:t> When cumulative AE curve lies b/w cumulative PE/2 and PE/4 curves.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b="1" dirty="0">
                <a:effectLst/>
                <a:latin typeface="Cambria" panose="02040503050406030204" pitchFamily="18" charset="0"/>
                <a:ea typeface="Calibri" panose="020F0502020204030204" pitchFamily="34" charset="0"/>
                <a:cs typeface="Mangal" panose="02040503050203030202" pitchFamily="18" charset="0"/>
              </a:rPr>
              <a:t>Severe drought period:</a:t>
            </a:r>
            <a:r>
              <a:rPr lang="en-IN" sz="2800" dirty="0">
                <a:effectLst/>
                <a:latin typeface="Cambria" panose="02040503050406030204" pitchFamily="18" charset="0"/>
                <a:ea typeface="Calibri" panose="020F0502020204030204" pitchFamily="34" charset="0"/>
                <a:cs typeface="Mangal" panose="02040503050203030202" pitchFamily="18" charset="0"/>
              </a:rPr>
              <a:t> When cumulative AE curve is below cumulative PE/4 curve</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56923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0A2AF9E9-1859-CB13-F2B6-481AF31FD9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2696" y="1514900"/>
            <a:ext cx="10118909" cy="3569399"/>
          </a:xfrm>
          <a:prstGeom prst="rect">
            <a:avLst/>
          </a:prstGeom>
          <a:noFill/>
          <a:ln>
            <a:noFill/>
          </a:ln>
        </p:spPr>
      </p:pic>
    </p:spTree>
    <p:extLst>
      <p:ext uri="{BB962C8B-B14F-4D97-AF65-F5344CB8AC3E}">
        <p14:creationId xmlns:p14="http://schemas.microsoft.com/office/powerpoint/2010/main" val="332073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670</TotalTime>
  <Words>1704</Words>
  <Application>Microsoft Office PowerPoint</Application>
  <PresentationFormat>Custom</PresentationFormat>
  <Paragraphs>95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Kumar</dc:creator>
  <cp:lastModifiedBy>Rohit</cp:lastModifiedBy>
  <cp:revision>306</cp:revision>
  <dcterms:created xsi:type="dcterms:W3CDTF">2023-02-02T02:04:26Z</dcterms:created>
  <dcterms:modified xsi:type="dcterms:W3CDTF">2024-04-17T09:28:04Z</dcterms:modified>
</cp:coreProperties>
</file>